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8"/>
  </p:notesMasterIdLst>
  <p:sldIdLst>
    <p:sldId id="410" r:id="rId2"/>
    <p:sldId id="307" r:id="rId3"/>
    <p:sldId id="256" r:id="rId4"/>
    <p:sldId id="292" r:id="rId5"/>
    <p:sldId id="304" r:id="rId6"/>
    <p:sldId id="265" r:id="rId7"/>
    <p:sldId id="266" r:id="rId8"/>
    <p:sldId id="267" r:id="rId9"/>
    <p:sldId id="268" r:id="rId10"/>
    <p:sldId id="275" r:id="rId11"/>
    <p:sldId id="284" r:id="rId12"/>
    <p:sldId id="285" r:id="rId13"/>
    <p:sldId id="286" r:id="rId14"/>
    <p:sldId id="283" r:id="rId15"/>
    <p:sldId id="273" r:id="rId16"/>
    <p:sldId id="276" r:id="rId17"/>
    <p:sldId id="277" r:id="rId18"/>
    <p:sldId id="278" r:id="rId19"/>
    <p:sldId id="279" r:id="rId20"/>
    <p:sldId id="288" r:id="rId21"/>
    <p:sldId id="289" r:id="rId22"/>
    <p:sldId id="287" r:id="rId23"/>
    <p:sldId id="280" r:id="rId24"/>
    <p:sldId id="281" r:id="rId25"/>
    <p:sldId id="282" r:id="rId26"/>
    <p:sldId id="290" r:id="rId27"/>
    <p:sldId id="301" r:id="rId28"/>
    <p:sldId id="298" r:id="rId29"/>
    <p:sldId id="302" r:id="rId30"/>
    <p:sldId id="299" r:id="rId31"/>
    <p:sldId id="300" r:id="rId32"/>
    <p:sldId id="303" r:id="rId33"/>
    <p:sldId id="308" r:id="rId34"/>
    <p:sldId id="291" r:id="rId35"/>
    <p:sldId id="263" r:id="rId36"/>
    <p:sldId id="271" r:id="rId37"/>
    <p:sldId id="293" r:id="rId38"/>
    <p:sldId id="309" r:id="rId39"/>
    <p:sldId id="310" r:id="rId40"/>
    <p:sldId id="311" r:id="rId41"/>
    <p:sldId id="312" r:id="rId42"/>
    <p:sldId id="313" r:id="rId43"/>
    <p:sldId id="314" r:id="rId44"/>
    <p:sldId id="315" r:id="rId45"/>
    <p:sldId id="316" r:id="rId46"/>
    <p:sldId id="411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325" r:id="rId56"/>
    <p:sldId id="326" r:id="rId57"/>
    <p:sldId id="327" r:id="rId58"/>
    <p:sldId id="328" r:id="rId59"/>
    <p:sldId id="329" r:id="rId60"/>
    <p:sldId id="330" r:id="rId61"/>
    <p:sldId id="331" r:id="rId62"/>
    <p:sldId id="332" r:id="rId63"/>
    <p:sldId id="333" r:id="rId64"/>
    <p:sldId id="334" r:id="rId65"/>
    <p:sldId id="335" r:id="rId66"/>
    <p:sldId id="336" r:id="rId67"/>
    <p:sldId id="337" r:id="rId68"/>
    <p:sldId id="338" r:id="rId69"/>
    <p:sldId id="339" r:id="rId70"/>
    <p:sldId id="340" r:id="rId71"/>
    <p:sldId id="341" r:id="rId72"/>
    <p:sldId id="342" r:id="rId73"/>
    <p:sldId id="343" r:id="rId74"/>
    <p:sldId id="344" r:id="rId75"/>
    <p:sldId id="345" r:id="rId76"/>
    <p:sldId id="346" r:id="rId77"/>
    <p:sldId id="347" r:id="rId78"/>
    <p:sldId id="348" r:id="rId79"/>
    <p:sldId id="349" r:id="rId80"/>
    <p:sldId id="350" r:id="rId81"/>
    <p:sldId id="351" r:id="rId82"/>
    <p:sldId id="352" r:id="rId83"/>
    <p:sldId id="353" r:id="rId84"/>
    <p:sldId id="354" r:id="rId85"/>
    <p:sldId id="356" r:id="rId86"/>
    <p:sldId id="357" r:id="rId87"/>
    <p:sldId id="358" r:id="rId88"/>
    <p:sldId id="359" r:id="rId89"/>
    <p:sldId id="360" r:id="rId90"/>
    <p:sldId id="361" r:id="rId91"/>
    <p:sldId id="362" r:id="rId92"/>
    <p:sldId id="363" r:id="rId93"/>
    <p:sldId id="364" r:id="rId94"/>
    <p:sldId id="365" r:id="rId95"/>
    <p:sldId id="366" r:id="rId96"/>
    <p:sldId id="367" r:id="rId97"/>
    <p:sldId id="368" r:id="rId98"/>
    <p:sldId id="370" r:id="rId99"/>
    <p:sldId id="371" r:id="rId100"/>
    <p:sldId id="372" r:id="rId101"/>
    <p:sldId id="373" r:id="rId102"/>
    <p:sldId id="374" r:id="rId103"/>
    <p:sldId id="375" r:id="rId104"/>
    <p:sldId id="376" r:id="rId105"/>
    <p:sldId id="377" r:id="rId106"/>
    <p:sldId id="378" r:id="rId107"/>
    <p:sldId id="379" r:id="rId108"/>
    <p:sldId id="380" r:id="rId109"/>
    <p:sldId id="381" r:id="rId110"/>
    <p:sldId id="382" r:id="rId111"/>
    <p:sldId id="383" r:id="rId112"/>
    <p:sldId id="384" r:id="rId113"/>
    <p:sldId id="385" r:id="rId114"/>
    <p:sldId id="387" r:id="rId115"/>
    <p:sldId id="388" r:id="rId116"/>
    <p:sldId id="389" r:id="rId117"/>
    <p:sldId id="390" r:id="rId118"/>
    <p:sldId id="391" r:id="rId119"/>
    <p:sldId id="392" r:id="rId120"/>
    <p:sldId id="393" r:id="rId121"/>
    <p:sldId id="394" r:id="rId122"/>
    <p:sldId id="395" r:id="rId123"/>
    <p:sldId id="396" r:id="rId124"/>
    <p:sldId id="397" r:id="rId125"/>
    <p:sldId id="398" r:id="rId126"/>
    <p:sldId id="399" r:id="rId127"/>
    <p:sldId id="400" r:id="rId128"/>
    <p:sldId id="401" r:id="rId129"/>
    <p:sldId id="402" r:id="rId130"/>
    <p:sldId id="403" r:id="rId131"/>
    <p:sldId id="404" r:id="rId132"/>
    <p:sldId id="405" r:id="rId133"/>
    <p:sldId id="406" r:id="rId134"/>
    <p:sldId id="407" r:id="rId135"/>
    <p:sldId id="409" r:id="rId136"/>
    <p:sldId id="412" r:id="rId13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73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notesMaster" Target="notesMasters/notes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76382-6EC2-411A-BBCD-371255AC1605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59E4C-74CB-4393-8421-5262C51FE0F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41033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 smtClean="0"/>
              <a:t>Revision</a:t>
            </a:r>
            <a:r>
              <a:rPr lang="nl-BE" dirty="0" smtClean="0"/>
              <a:t> </a:t>
            </a:r>
            <a:r>
              <a:rPr lang="nl-BE" dirty="0" err="1" smtClean="0"/>
              <a:t>history</a:t>
            </a:r>
            <a:r>
              <a:rPr lang="nl-BE" dirty="0" smtClean="0"/>
              <a:t>:</a:t>
            </a:r>
            <a:endParaRPr lang="nl-BE" baseline="0" dirty="0" smtClean="0"/>
          </a:p>
          <a:p>
            <a:r>
              <a:rPr lang="nl-BE" baseline="0" dirty="0" smtClean="0"/>
              <a:t>2015/06/22 1.0.0 </a:t>
            </a:r>
            <a:r>
              <a:rPr lang="nl-BE" baseline="0" dirty="0" err="1" smtClean="0"/>
              <a:t>Initial</a:t>
            </a:r>
            <a:r>
              <a:rPr lang="nl-BE" baseline="0" dirty="0" smtClean="0"/>
              <a:t> </a:t>
            </a:r>
            <a:r>
              <a:rPr lang="nl-BE" baseline="0" dirty="0" err="1" smtClean="0"/>
              <a:t>version</a:t>
            </a:r>
            <a:endParaRPr lang="nl-BE" baseline="0" dirty="0" smtClean="0"/>
          </a:p>
          <a:p>
            <a:r>
              <a:rPr lang="nl-BE" baseline="0" dirty="0" smtClean="0"/>
              <a:t>2015/09/23 1.0.1 </a:t>
            </a:r>
            <a:r>
              <a:rPr lang="nl-BE" baseline="0" dirty="0" err="1" smtClean="0"/>
              <a:t>use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write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rather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than</a:t>
            </a:r>
            <a:r>
              <a:rPr lang="nl-BE" baseline="0" dirty="0" smtClean="0"/>
              <a:t> exit in the PLT </a:t>
            </a:r>
            <a:r>
              <a:rPr lang="nl-BE" baseline="0" dirty="0" err="1" smtClean="0"/>
              <a:t>example</a:t>
            </a:r>
            <a:r>
              <a:rPr lang="nl-BE" baseline="0" dirty="0" smtClean="0"/>
              <a:t> (exit </a:t>
            </a:r>
            <a:r>
              <a:rPr lang="nl-BE" baseline="0" dirty="0" err="1" smtClean="0"/>
              <a:t>probably</a:t>
            </a:r>
            <a:r>
              <a:rPr lang="nl-BE" baseline="0" dirty="0" smtClean="0"/>
              <a:t> </a:t>
            </a:r>
            <a:r>
              <a:rPr lang="nl-BE" baseline="0" dirty="0" err="1" smtClean="0"/>
              <a:t>won’t</a:t>
            </a:r>
            <a:r>
              <a:rPr lang="nl-BE" baseline="0" dirty="0" smtClean="0"/>
              <a:t> get </a:t>
            </a:r>
            <a:r>
              <a:rPr lang="nl-BE" baseline="0" dirty="0" err="1" smtClean="0"/>
              <a:t>called</a:t>
            </a:r>
            <a:r>
              <a:rPr lang="nl-BE" baseline="0" dirty="0" smtClean="0"/>
              <a:t> </a:t>
            </a:r>
            <a:r>
              <a:rPr lang="nl-BE" baseline="0" dirty="0" err="1" smtClean="0"/>
              <a:t>twice</a:t>
            </a:r>
            <a:r>
              <a:rPr lang="nl-BE" baseline="0" dirty="0" smtClean="0"/>
              <a:t> </a:t>
            </a:r>
            <a:r>
              <a:rPr lang="nl-BE" baseline="0" dirty="0" smtClean="0">
                <a:sym typeface="Wingdings" panose="05000000000000000000" pitchFamily="2" charset="2"/>
              </a:rPr>
              <a:t>), </a:t>
            </a:r>
            <a:r>
              <a:rPr lang="nl-BE" baseline="0" dirty="0" err="1" smtClean="0">
                <a:sym typeface="Wingdings" panose="05000000000000000000" pitchFamily="2" charset="2"/>
              </a:rPr>
              <a:t>add</a:t>
            </a:r>
            <a:r>
              <a:rPr lang="nl-BE" baseline="0" dirty="0" smtClean="0">
                <a:sym typeface="Wingdings" panose="05000000000000000000" pitchFamily="2" charset="2"/>
              </a:rPr>
              <a:t> explicit </a:t>
            </a:r>
            <a:r>
              <a:rPr lang="nl-BE" baseline="0" dirty="0" err="1" smtClean="0">
                <a:sym typeface="Wingdings" panose="05000000000000000000" pitchFamily="2" charset="2"/>
              </a:rPr>
              <a:t>reference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to</a:t>
            </a:r>
            <a:r>
              <a:rPr lang="nl-BE" baseline="0" dirty="0" smtClean="0">
                <a:sym typeface="Wingdings" panose="05000000000000000000" pitchFamily="2" charset="2"/>
              </a:rPr>
              <a:t> program environment </a:t>
            </a:r>
            <a:r>
              <a:rPr lang="nl-BE" baseline="0" dirty="0" err="1" smtClean="0">
                <a:sym typeface="Wingdings" panose="05000000000000000000" pitchFamily="2" charset="2"/>
              </a:rPr>
              <a:t>for</a:t>
            </a:r>
            <a:r>
              <a:rPr lang="nl-BE" baseline="0" dirty="0" smtClean="0">
                <a:sym typeface="Wingdings" panose="05000000000000000000" pitchFamily="2" charset="2"/>
              </a:rPr>
              <a:t> rop </a:t>
            </a:r>
            <a:r>
              <a:rPr lang="nl-BE" baseline="0" dirty="0" err="1" smtClean="0">
                <a:sym typeface="Wingdings" panose="05000000000000000000" pitchFamily="2" charset="2"/>
              </a:rPr>
              <a:t>sled</a:t>
            </a:r>
            <a:endParaRPr lang="nl-BE" baseline="0" dirty="0" smtClean="0">
              <a:sym typeface="Wingdings" panose="05000000000000000000" pitchFamily="2" charset="2"/>
            </a:endParaRPr>
          </a:p>
          <a:p>
            <a:r>
              <a:rPr lang="nl-BE" baseline="0" dirty="0" smtClean="0">
                <a:sym typeface="Wingdings" panose="05000000000000000000" pitchFamily="2" charset="2"/>
              </a:rPr>
              <a:t>2016/03/20 1.0.2 </a:t>
            </a:r>
            <a:r>
              <a:rPr lang="nl-BE" baseline="0" dirty="0" err="1" smtClean="0">
                <a:sym typeface="Wingdings" panose="05000000000000000000" pitchFamily="2" charset="2"/>
              </a:rPr>
              <a:t>Add</a:t>
            </a:r>
            <a:r>
              <a:rPr lang="nl-BE" baseline="0" dirty="0" smtClean="0">
                <a:sym typeface="Wingdings" panose="05000000000000000000" pitchFamily="2" charset="2"/>
              </a:rPr>
              <a:t> link </a:t>
            </a:r>
            <a:r>
              <a:rPr lang="nl-BE" baseline="0" dirty="0" err="1" smtClean="0">
                <a:sym typeface="Wingdings" panose="05000000000000000000" pitchFamily="2" charset="2"/>
              </a:rPr>
              <a:t>to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my</a:t>
            </a:r>
            <a:r>
              <a:rPr lang="nl-BE" baseline="0" dirty="0" smtClean="0">
                <a:sym typeface="Wingdings" panose="05000000000000000000" pitchFamily="2" charset="2"/>
              </a:rPr>
              <a:t> website (https://www.bartcoppens.be), as </a:t>
            </a:r>
            <a:r>
              <a:rPr lang="nl-BE" baseline="0" dirty="0" err="1" smtClean="0">
                <a:sym typeface="Wingdings" panose="05000000000000000000" pitchFamily="2" charset="2"/>
              </a:rPr>
              <a:t>it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seems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some</a:t>
            </a:r>
            <a:r>
              <a:rPr lang="nl-BE" baseline="0" dirty="0" smtClean="0">
                <a:sym typeface="Wingdings" panose="05000000000000000000" pitchFamily="2" charset="2"/>
              </a:rPr>
              <a:t> sites are </a:t>
            </a:r>
            <a:r>
              <a:rPr lang="nl-BE" baseline="0" dirty="0" err="1" smtClean="0">
                <a:sym typeface="Wingdings" panose="05000000000000000000" pitchFamily="2" charset="2"/>
              </a:rPr>
              <a:t>crawling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all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presentations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and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adding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them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under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other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names</a:t>
            </a:r>
            <a:r>
              <a:rPr lang="nl-BE" baseline="0" dirty="0" smtClean="0">
                <a:sym typeface="Wingdings" panose="05000000000000000000" pitchFamily="2" charset="2"/>
              </a:rPr>
              <a:t> on </a:t>
            </a:r>
            <a:r>
              <a:rPr lang="nl-BE" baseline="0" dirty="0" err="1" smtClean="0">
                <a:sym typeface="Wingdings" panose="05000000000000000000" pitchFamily="2" charset="2"/>
              </a:rPr>
              <a:t>their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own</a:t>
            </a:r>
            <a:r>
              <a:rPr lang="nl-BE" baseline="0" dirty="0" smtClean="0">
                <a:sym typeface="Wingdings" panose="05000000000000000000" pitchFamily="2" charset="2"/>
              </a:rPr>
              <a:t> website, </a:t>
            </a:r>
            <a:r>
              <a:rPr lang="nl-BE" baseline="0" dirty="0" err="1" smtClean="0">
                <a:sym typeface="Wingdings" panose="05000000000000000000" pitchFamily="2" charset="2"/>
              </a:rPr>
              <a:t>so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now</a:t>
            </a:r>
            <a:r>
              <a:rPr lang="nl-BE" baseline="0" dirty="0" smtClean="0">
                <a:sym typeface="Wingdings" panose="05000000000000000000" pitchFamily="2" charset="2"/>
              </a:rPr>
              <a:t> at </a:t>
            </a:r>
            <a:r>
              <a:rPr lang="nl-BE" baseline="0" dirty="0" err="1" smtClean="0">
                <a:sym typeface="Wingdings" panose="05000000000000000000" pitchFamily="2" charset="2"/>
              </a:rPr>
              <a:t>least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you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know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where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it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came</a:t>
            </a:r>
            <a:r>
              <a:rPr lang="nl-BE" baseline="0" dirty="0" smtClean="0">
                <a:sym typeface="Wingdings" panose="05000000000000000000" pitchFamily="2" charset="2"/>
              </a:rPr>
              <a:t> </a:t>
            </a:r>
            <a:r>
              <a:rPr lang="nl-BE" baseline="0" dirty="0" err="1" smtClean="0">
                <a:sym typeface="Wingdings" panose="05000000000000000000" pitchFamily="2" charset="2"/>
              </a:rPr>
              <a:t>from</a:t>
            </a:r>
            <a:r>
              <a:rPr lang="nl-BE" baseline="0" dirty="0" smtClean="0">
                <a:sym typeface="Wingdings" panose="05000000000000000000" pitchFamily="2" charset="2"/>
              </a:rPr>
              <a:t>…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59E4C-74CB-4393-8421-5262C51FE0F6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0862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The</a:t>
            </a:r>
            <a:r>
              <a:rPr lang="nl-BE" baseline="0" dirty="0" smtClean="0"/>
              <a:t> environment is </a:t>
            </a:r>
            <a:r>
              <a:rPr lang="nl-BE" baseline="0" dirty="0" err="1" smtClean="0"/>
              <a:t>just</a:t>
            </a:r>
            <a:r>
              <a:rPr lang="nl-BE" baseline="0" dirty="0" smtClean="0"/>
              <a:t> </a:t>
            </a:r>
            <a:r>
              <a:rPr lang="nl-BE" baseline="0" dirty="0" err="1" smtClean="0"/>
              <a:t>one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possible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reason</a:t>
            </a:r>
            <a:r>
              <a:rPr lang="nl-BE" baseline="0" dirty="0" smtClean="0"/>
              <a:t>, but the most easy </a:t>
            </a:r>
            <a:r>
              <a:rPr lang="nl-BE" baseline="0" dirty="0" err="1" smtClean="0"/>
              <a:t>to</a:t>
            </a:r>
            <a:r>
              <a:rPr lang="nl-BE" baseline="0" dirty="0" smtClean="0"/>
              <a:t> </a:t>
            </a:r>
            <a:r>
              <a:rPr lang="nl-BE" baseline="0" dirty="0" err="1" smtClean="0"/>
              <a:t>explain</a:t>
            </a:r>
            <a:r>
              <a:rPr lang="nl-BE" baseline="0" dirty="0" smtClean="0"/>
              <a:t> in </a:t>
            </a:r>
            <a:r>
              <a:rPr lang="nl-BE" baseline="0" dirty="0" err="1" smtClean="0"/>
              <a:t>this</a:t>
            </a:r>
            <a:r>
              <a:rPr lang="nl-BE" baseline="0" dirty="0" smtClean="0"/>
              <a:t> context of course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59E4C-74CB-4393-8421-5262C51FE0F6}" type="slidenum">
              <a:rPr lang="nl-BE" smtClean="0"/>
              <a:t>44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63036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(</a:t>
            </a:r>
            <a:r>
              <a:rPr lang="nl-BE" dirty="0" err="1" smtClean="0"/>
              <a:t>Regular</a:t>
            </a:r>
            <a:r>
              <a:rPr lang="nl-BE" dirty="0" smtClean="0"/>
              <a:t> RELRO </a:t>
            </a:r>
            <a:r>
              <a:rPr lang="nl-BE" dirty="0" err="1" smtClean="0"/>
              <a:t>protects</a:t>
            </a:r>
            <a:r>
              <a:rPr lang="nl-BE" dirty="0" smtClean="0"/>
              <a:t> </a:t>
            </a:r>
            <a:r>
              <a:rPr lang="nl-BE" dirty="0" err="1" smtClean="0"/>
              <a:t>against</a:t>
            </a:r>
            <a:r>
              <a:rPr lang="nl-BE" dirty="0" smtClean="0"/>
              <a:t> </a:t>
            </a:r>
            <a:r>
              <a:rPr lang="nl-BE" dirty="0" err="1" smtClean="0"/>
              <a:t>other</a:t>
            </a:r>
            <a:r>
              <a:rPr lang="nl-BE" dirty="0" smtClean="0"/>
              <a:t> </a:t>
            </a:r>
            <a:r>
              <a:rPr lang="nl-BE" dirty="0" err="1" smtClean="0"/>
              <a:t>fun</a:t>
            </a:r>
            <a:r>
              <a:rPr lang="nl-BE" baseline="0" dirty="0" smtClean="0"/>
              <a:t> buffer overflows)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59E4C-74CB-4393-8421-5262C51FE0F6}" type="slidenum">
              <a:rPr lang="nl-BE" smtClean="0"/>
              <a:t>106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8459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dirty="0" smtClean="0"/>
              <a:t>https://www.bartcoppens.be/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59E4C-74CB-4393-8421-5262C51FE0F6}" type="slidenum">
              <a:rPr lang="nl-BE" smtClean="0"/>
              <a:t>120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797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77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541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456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541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427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063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0175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665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7839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950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3305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CECDA-BC8F-4ACD-96DD-A4B64EC229D3}" type="datetimeFigureOut">
              <a:rPr lang="nl-BE" smtClean="0"/>
              <a:t>20/03/2016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D4CEC-05FF-4DAE-B0CF-DBB09496D64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613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An </a:t>
            </a:r>
            <a:r>
              <a:rPr lang="nl-BE" dirty="0" err="1" smtClean="0"/>
              <a:t>Introduction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Buffer Overflow </a:t>
            </a:r>
            <a:r>
              <a:rPr lang="nl-BE" dirty="0" err="1"/>
              <a:t>E</a:t>
            </a:r>
            <a:r>
              <a:rPr lang="nl-BE" dirty="0" err="1" smtClean="0"/>
              <a:t>xploits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Bart </a:t>
            </a:r>
            <a:r>
              <a:rPr lang="nl-BE" dirty="0" smtClean="0"/>
              <a:t>Coppens</a:t>
            </a:r>
          </a:p>
          <a:p>
            <a:r>
              <a:rPr lang="nl-BE" sz="1800" dirty="0" smtClean="0"/>
              <a:t>https://www.bartcoppens.be/</a:t>
            </a:r>
            <a:endParaRPr lang="nl-BE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0" y="4941168"/>
            <a:ext cx="8382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Local</a:t>
            </a:r>
            <a:r>
              <a:rPr lang="nl-BE" dirty="0" smtClean="0"/>
              <a:t> variables </a:t>
            </a:r>
            <a:r>
              <a:rPr lang="nl-BE" dirty="0" err="1" smtClean="0"/>
              <a:t>and</a:t>
            </a:r>
            <a:r>
              <a:rPr lang="nl-BE" dirty="0" smtClean="0"/>
              <a:t> the stack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74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Function</a:t>
            </a:r>
            <a:r>
              <a:rPr lang="nl-BE" dirty="0" smtClean="0"/>
              <a:t> pointers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libraries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2" y="1556792"/>
            <a:ext cx="176333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Pillars</a:t>
            </a:r>
            <a:r>
              <a:rPr lang="nl-BE" dirty="0" smtClean="0"/>
              <a:t> of </a:t>
            </a:r>
            <a:r>
              <a:rPr lang="nl-BE" dirty="0" err="1" smtClean="0"/>
              <a:t>Eternity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4701155" y="1556792"/>
            <a:ext cx="152702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627783" y="1556792"/>
            <a:ext cx="2073372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6228184" y="1556792"/>
            <a:ext cx="195493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3169752" y="1556792"/>
            <a:ext cx="68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libGL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851920" y="1556792"/>
            <a:ext cx="68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libm</a:t>
            </a:r>
            <a:endParaRPr lang="nl-BE" dirty="0"/>
          </a:p>
        </p:txBody>
      </p:sp>
      <p:sp>
        <p:nvSpPr>
          <p:cNvPr id="12" name="Freeform 11"/>
          <p:cNvSpPr/>
          <p:nvPr/>
        </p:nvSpPr>
        <p:spPr>
          <a:xfrm>
            <a:off x="1644636" y="2129938"/>
            <a:ext cx="1872550" cy="530135"/>
          </a:xfrm>
          <a:custGeom>
            <a:avLst/>
            <a:gdLst>
              <a:gd name="connsiteX0" fmla="*/ 0 w 3158836"/>
              <a:gd name="connsiteY0" fmla="*/ 22671 h 869082"/>
              <a:gd name="connsiteX1" fmla="*/ 1473619 w 3158836"/>
              <a:gd name="connsiteY1" fmla="*/ 869058 h 869082"/>
              <a:gd name="connsiteX2" fmla="*/ 3158836 w 3158836"/>
              <a:gd name="connsiteY2" fmla="*/ 0 h 869082"/>
              <a:gd name="connsiteX0" fmla="*/ 0 w 3158836"/>
              <a:gd name="connsiteY0" fmla="*/ 22671 h 506476"/>
              <a:gd name="connsiteX1" fmla="*/ 1617203 w 3158836"/>
              <a:gd name="connsiteY1" fmla="*/ 506321 h 506476"/>
              <a:gd name="connsiteX2" fmla="*/ 3158836 w 3158836"/>
              <a:gd name="connsiteY2" fmla="*/ 0 h 506476"/>
              <a:gd name="connsiteX0" fmla="*/ 0 w 3226850"/>
              <a:gd name="connsiteY0" fmla="*/ 0 h 506321"/>
              <a:gd name="connsiteX1" fmla="*/ 1685217 w 3226850"/>
              <a:gd name="connsiteY1" fmla="*/ 506321 h 506321"/>
              <a:gd name="connsiteX2" fmla="*/ 3226850 w 3226850"/>
              <a:gd name="connsiteY2" fmla="*/ 0 h 506321"/>
              <a:gd name="connsiteX0" fmla="*/ 0 w 3222088"/>
              <a:gd name="connsiteY0" fmla="*/ 0 h 530275"/>
              <a:gd name="connsiteX1" fmla="*/ 1680455 w 3222088"/>
              <a:gd name="connsiteY1" fmla="*/ 530134 h 530275"/>
              <a:gd name="connsiteX2" fmla="*/ 3222088 w 3222088"/>
              <a:gd name="connsiteY2" fmla="*/ 23813 h 530275"/>
              <a:gd name="connsiteX0" fmla="*/ 0 w 3222088"/>
              <a:gd name="connsiteY0" fmla="*/ 0 h 530135"/>
              <a:gd name="connsiteX1" fmla="*/ 1680455 w 3222088"/>
              <a:gd name="connsiteY1" fmla="*/ 530134 h 530135"/>
              <a:gd name="connsiteX2" fmla="*/ 3222088 w 3222088"/>
              <a:gd name="connsiteY2" fmla="*/ 2382 h 530135"/>
              <a:gd name="connsiteX0" fmla="*/ 0 w 3587848"/>
              <a:gd name="connsiteY0" fmla="*/ 0 h 530589"/>
              <a:gd name="connsiteX1" fmla="*/ 1680455 w 3587848"/>
              <a:gd name="connsiteY1" fmla="*/ 530134 h 530589"/>
              <a:gd name="connsiteX2" fmla="*/ 3587848 w 3587848"/>
              <a:gd name="connsiteY2" fmla="*/ 40482 h 530589"/>
              <a:gd name="connsiteX0" fmla="*/ 0 w 3600056"/>
              <a:gd name="connsiteY0" fmla="*/ 0 h 530135"/>
              <a:gd name="connsiteX1" fmla="*/ 1680455 w 3600056"/>
              <a:gd name="connsiteY1" fmla="*/ 530134 h 530135"/>
              <a:gd name="connsiteX2" fmla="*/ 3600056 w 3600056"/>
              <a:gd name="connsiteY2" fmla="*/ 2382 h 53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0056" h="530135">
                <a:moveTo>
                  <a:pt x="0" y="0"/>
                </a:moveTo>
                <a:cubicBezTo>
                  <a:pt x="473573" y="425082"/>
                  <a:pt x="1080446" y="529737"/>
                  <a:pt x="1680455" y="530134"/>
                </a:cubicBezTo>
                <a:cubicBezTo>
                  <a:pt x="2280464" y="530531"/>
                  <a:pt x="3020684" y="435022"/>
                  <a:pt x="3600056" y="238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TextBox 13"/>
          <p:cNvSpPr txBox="1"/>
          <p:nvPr/>
        </p:nvSpPr>
        <p:spPr>
          <a:xfrm>
            <a:off x="2195736" y="2660073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+ ???</a:t>
            </a:r>
            <a:endParaRPr lang="nl-BE" dirty="0"/>
          </a:p>
        </p:txBody>
      </p:sp>
      <p:sp>
        <p:nvSpPr>
          <p:cNvPr id="18" name="TextBox 17"/>
          <p:cNvSpPr txBox="1"/>
          <p:nvPr/>
        </p:nvSpPr>
        <p:spPr>
          <a:xfrm>
            <a:off x="2653702" y="1124744"/>
            <a:ext cx="212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NVidia</a:t>
            </a:r>
            <a:r>
              <a:rPr lang="nl-BE" dirty="0" smtClean="0"/>
              <a:t>? Intel? AMD?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584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Function</a:t>
            </a:r>
            <a:r>
              <a:rPr lang="nl-BE" dirty="0" smtClean="0"/>
              <a:t> pointers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libraries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3" y="1556792"/>
            <a:ext cx="1708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20504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6037898" y="1556792"/>
            <a:ext cx="38577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Freeform 9"/>
          <p:cNvSpPr/>
          <p:nvPr/>
        </p:nvSpPr>
        <p:spPr>
          <a:xfrm>
            <a:off x="1644636" y="2129938"/>
            <a:ext cx="3587848" cy="530589"/>
          </a:xfrm>
          <a:custGeom>
            <a:avLst/>
            <a:gdLst>
              <a:gd name="connsiteX0" fmla="*/ 0 w 3158836"/>
              <a:gd name="connsiteY0" fmla="*/ 22671 h 869082"/>
              <a:gd name="connsiteX1" fmla="*/ 1473619 w 3158836"/>
              <a:gd name="connsiteY1" fmla="*/ 869058 h 869082"/>
              <a:gd name="connsiteX2" fmla="*/ 3158836 w 3158836"/>
              <a:gd name="connsiteY2" fmla="*/ 0 h 869082"/>
              <a:gd name="connsiteX0" fmla="*/ 0 w 3158836"/>
              <a:gd name="connsiteY0" fmla="*/ 22671 h 506476"/>
              <a:gd name="connsiteX1" fmla="*/ 1617203 w 3158836"/>
              <a:gd name="connsiteY1" fmla="*/ 506321 h 506476"/>
              <a:gd name="connsiteX2" fmla="*/ 3158836 w 3158836"/>
              <a:gd name="connsiteY2" fmla="*/ 0 h 506476"/>
              <a:gd name="connsiteX0" fmla="*/ 0 w 3226850"/>
              <a:gd name="connsiteY0" fmla="*/ 0 h 506321"/>
              <a:gd name="connsiteX1" fmla="*/ 1685217 w 3226850"/>
              <a:gd name="connsiteY1" fmla="*/ 506321 h 506321"/>
              <a:gd name="connsiteX2" fmla="*/ 3226850 w 3226850"/>
              <a:gd name="connsiteY2" fmla="*/ 0 h 506321"/>
              <a:gd name="connsiteX0" fmla="*/ 0 w 3222088"/>
              <a:gd name="connsiteY0" fmla="*/ 0 h 530275"/>
              <a:gd name="connsiteX1" fmla="*/ 1680455 w 3222088"/>
              <a:gd name="connsiteY1" fmla="*/ 530134 h 530275"/>
              <a:gd name="connsiteX2" fmla="*/ 3222088 w 3222088"/>
              <a:gd name="connsiteY2" fmla="*/ 23813 h 530275"/>
              <a:gd name="connsiteX0" fmla="*/ 0 w 3222088"/>
              <a:gd name="connsiteY0" fmla="*/ 0 h 530135"/>
              <a:gd name="connsiteX1" fmla="*/ 1680455 w 3222088"/>
              <a:gd name="connsiteY1" fmla="*/ 530134 h 530135"/>
              <a:gd name="connsiteX2" fmla="*/ 3222088 w 3222088"/>
              <a:gd name="connsiteY2" fmla="*/ 2382 h 530135"/>
              <a:gd name="connsiteX0" fmla="*/ 0 w 3587848"/>
              <a:gd name="connsiteY0" fmla="*/ 0 h 530589"/>
              <a:gd name="connsiteX1" fmla="*/ 1680455 w 3587848"/>
              <a:gd name="connsiteY1" fmla="*/ 530134 h 530589"/>
              <a:gd name="connsiteX2" fmla="*/ 3587848 w 3587848"/>
              <a:gd name="connsiteY2" fmla="*/ 40482 h 53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87848" h="530589">
                <a:moveTo>
                  <a:pt x="0" y="0"/>
                </a:moveTo>
                <a:cubicBezTo>
                  <a:pt x="473573" y="425082"/>
                  <a:pt x="1082480" y="523387"/>
                  <a:pt x="1680455" y="530134"/>
                </a:cubicBezTo>
                <a:cubicBezTo>
                  <a:pt x="2278430" y="536881"/>
                  <a:pt x="3008476" y="473122"/>
                  <a:pt x="3587848" y="4048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xtBox 11"/>
          <p:cNvSpPr txBox="1"/>
          <p:nvPr/>
        </p:nvSpPr>
        <p:spPr>
          <a:xfrm>
            <a:off x="2771800" y="2660073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+???</a:t>
            </a:r>
            <a:endParaRPr lang="nl-BE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4965968" y="2336438"/>
            <a:ext cx="745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2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Function</a:t>
            </a:r>
            <a:r>
              <a:rPr lang="nl-BE" dirty="0" smtClean="0"/>
              <a:t> pointers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libraries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2" y="2420887"/>
            <a:ext cx="1853687" cy="2125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20504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6037898" y="1556792"/>
            <a:ext cx="38577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4965968" y="2336438"/>
            <a:ext cx="745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5286" y="2017147"/>
            <a:ext cx="895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err="1"/>
              <a:t>proftpd</a:t>
            </a:r>
            <a:endParaRPr lang="nl-BE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9345" y="3204092"/>
            <a:ext cx="63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code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864452" y="4546054"/>
            <a:ext cx="1853687" cy="14401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0597" y="5081468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data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883155" y="2555559"/>
            <a:ext cx="1783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160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 </a:t>
            </a:r>
            <a:r>
              <a:rPr lang="nl-BE" sz="1600" dirty="0" err="1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endParaRPr lang="nl-BE" sz="16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65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Function</a:t>
            </a:r>
            <a:r>
              <a:rPr lang="nl-BE" dirty="0" smtClean="0"/>
              <a:t> pointers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libraries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2" y="2420887"/>
            <a:ext cx="1853687" cy="2125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20504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6037898" y="1556792"/>
            <a:ext cx="38577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795286" y="2017147"/>
            <a:ext cx="895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err="1"/>
              <a:t>proftpd</a:t>
            </a:r>
            <a:endParaRPr lang="nl-BE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9345" y="3204092"/>
            <a:ext cx="63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code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864452" y="4546054"/>
            <a:ext cx="1853687" cy="14401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0597" y="5081468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data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864452" y="3609950"/>
            <a:ext cx="1853687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write@PLT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endParaRPr lang="nl-BE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155" y="2555559"/>
            <a:ext cx="1783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 </a:t>
            </a:r>
            <a:r>
              <a:rPr lang="nl-BE" sz="1600" dirty="0" err="1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write@PLT</a:t>
            </a:r>
            <a:endParaRPr lang="nl-BE" sz="16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06546" y="3893336"/>
            <a:ext cx="496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PLT</a:t>
            </a:r>
            <a:endParaRPr lang="nl-BE" dirty="0"/>
          </a:p>
        </p:txBody>
      </p:sp>
      <p:grpSp>
        <p:nvGrpSpPr>
          <p:cNvPr id="50" name="Group 49"/>
          <p:cNvGrpSpPr/>
          <p:nvPr/>
        </p:nvGrpSpPr>
        <p:grpSpPr>
          <a:xfrm>
            <a:off x="2725060" y="2724836"/>
            <a:ext cx="415164" cy="1208221"/>
            <a:chOff x="2725060" y="2724836"/>
            <a:chExt cx="415164" cy="1208221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725060" y="2724836"/>
              <a:ext cx="415164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40224" y="2724836"/>
              <a:ext cx="0" cy="120822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2735698" y="3933057"/>
              <a:ext cx="39614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 rot="5400000">
            <a:off x="4965968" y="2336438"/>
            <a:ext cx="745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44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Function</a:t>
            </a:r>
            <a:r>
              <a:rPr lang="nl-BE" dirty="0" smtClean="0"/>
              <a:t> pointers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libraries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2" y="2420887"/>
            <a:ext cx="1853687" cy="2125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20504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6037898" y="1556792"/>
            <a:ext cx="38577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795286" y="2017147"/>
            <a:ext cx="895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err="1"/>
              <a:t>proftpd</a:t>
            </a:r>
            <a:endParaRPr lang="nl-BE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9345" y="3204092"/>
            <a:ext cx="63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code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864452" y="4546054"/>
            <a:ext cx="1853687" cy="14401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0597" y="5081468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data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864452" y="3609950"/>
            <a:ext cx="1853687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write@PLT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GOT[_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155" y="2555559"/>
            <a:ext cx="1783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 </a:t>
            </a:r>
            <a:r>
              <a:rPr lang="nl-BE" sz="1600" dirty="0" err="1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write@PLT</a:t>
            </a:r>
            <a:endParaRPr lang="nl-BE" sz="16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53113" y="4661246"/>
            <a:ext cx="588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GOT</a:t>
            </a:r>
            <a:endParaRPr lang="nl-BE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06546" y="3893336"/>
            <a:ext cx="496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PLT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864451" y="4546054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8" name="Rectangle 17"/>
          <p:cNvSpPr/>
          <p:nvPr/>
        </p:nvSpPr>
        <p:spPr>
          <a:xfrm>
            <a:off x="864452" y="4679965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864452" y="4807630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864450" y="4941541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grpSp>
        <p:nvGrpSpPr>
          <p:cNvPr id="51" name="Group 50"/>
          <p:cNvGrpSpPr/>
          <p:nvPr/>
        </p:nvGrpSpPr>
        <p:grpSpPr>
          <a:xfrm>
            <a:off x="2572660" y="4221088"/>
            <a:ext cx="415164" cy="525833"/>
            <a:chOff x="2572660" y="4221088"/>
            <a:chExt cx="415164" cy="52583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572660" y="4221088"/>
              <a:ext cx="415164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987824" y="4221088"/>
              <a:ext cx="0" cy="525832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8" idx="3"/>
            </p:cNvCxnSpPr>
            <p:nvPr/>
          </p:nvCxnSpPr>
          <p:spPr>
            <a:xfrm flipH="1">
              <a:off x="2718139" y="4746920"/>
              <a:ext cx="269685" cy="1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725060" y="2724836"/>
            <a:ext cx="415164" cy="1208221"/>
            <a:chOff x="2725060" y="2724836"/>
            <a:chExt cx="415164" cy="1208221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725060" y="2724836"/>
              <a:ext cx="415164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40224" y="2724836"/>
              <a:ext cx="0" cy="120822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2735698" y="3933057"/>
              <a:ext cx="39614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3796991" y="4326698"/>
            <a:ext cx="2448272" cy="353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symbol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resolver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stub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735698" y="4581128"/>
            <a:ext cx="1061293" cy="14315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0" idx="1"/>
          </p:cNvCxnSpPr>
          <p:nvPr/>
        </p:nvCxnSpPr>
        <p:spPr>
          <a:xfrm>
            <a:off x="2718137" y="4221088"/>
            <a:ext cx="1078854" cy="2822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5400000">
            <a:off x="4965968" y="2336438"/>
            <a:ext cx="745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83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8" grpId="0" animBg="1"/>
      <p:bldP spid="19" grpId="0" animBg="1"/>
      <p:bldP spid="20" grpId="0" animBg="1"/>
      <p:bldP spid="40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Function</a:t>
            </a:r>
            <a:r>
              <a:rPr lang="nl-BE" dirty="0" smtClean="0"/>
              <a:t> pointers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libraries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2" y="2420887"/>
            <a:ext cx="1853687" cy="2125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20504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6037898" y="1556792"/>
            <a:ext cx="38577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795286" y="2017147"/>
            <a:ext cx="895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err="1"/>
              <a:t>proftpd</a:t>
            </a:r>
            <a:endParaRPr lang="nl-BE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9345" y="3204092"/>
            <a:ext cx="63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code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864452" y="4546054"/>
            <a:ext cx="1853687" cy="14401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0597" y="5081468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data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864452" y="3609950"/>
            <a:ext cx="1853687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write@PLT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GOT[_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155" y="2555559"/>
            <a:ext cx="1783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 </a:t>
            </a:r>
            <a:r>
              <a:rPr lang="nl-BE" sz="1600" dirty="0" err="1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write@PLT</a:t>
            </a:r>
            <a:endParaRPr lang="nl-BE" sz="16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53113" y="4661246"/>
            <a:ext cx="588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GOT</a:t>
            </a:r>
            <a:endParaRPr lang="nl-BE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06546" y="3893336"/>
            <a:ext cx="496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PLT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864451" y="4546054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8" name="Rectangle 17"/>
          <p:cNvSpPr/>
          <p:nvPr/>
        </p:nvSpPr>
        <p:spPr>
          <a:xfrm>
            <a:off x="864452" y="4679965"/>
            <a:ext cx="1853687" cy="13391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864452" y="4807630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864450" y="4941541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grpSp>
        <p:nvGrpSpPr>
          <p:cNvPr id="51" name="Group 50"/>
          <p:cNvGrpSpPr/>
          <p:nvPr/>
        </p:nvGrpSpPr>
        <p:grpSpPr>
          <a:xfrm>
            <a:off x="2572660" y="4221088"/>
            <a:ext cx="415164" cy="525833"/>
            <a:chOff x="2572660" y="4221088"/>
            <a:chExt cx="415164" cy="52583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572660" y="4221088"/>
              <a:ext cx="415164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987824" y="4221088"/>
              <a:ext cx="0" cy="525832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8" idx="3"/>
            </p:cNvCxnSpPr>
            <p:nvPr/>
          </p:nvCxnSpPr>
          <p:spPr>
            <a:xfrm flipH="1">
              <a:off x="2718139" y="4746920"/>
              <a:ext cx="269685" cy="1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725060" y="2724836"/>
            <a:ext cx="415164" cy="1208221"/>
            <a:chOff x="2725060" y="2724836"/>
            <a:chExt cx="415164" cy="1208221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725060" y="2724836"/>
              <a:ext cx="415164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40224" y="2724836"/>
              <a:ext cx="0" cy="120822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2735698" y="3933057"/>
              <a:ext cx="39614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3796991" y="4326698"/>
            <a:ext cx="2448272" cy="353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symbol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resolver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stub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5" name="Straight Arrow Connector 44"/>
          <p:cNvCxnSpPr>
            <a:endCxn id="40" idx="1"/>
          </p:cNvCxnSpPr>
          <p:nvPr/>
        </p:nvCxnSpPr>
        <p:spPr>
          <a:xfrm>
            <a:off x="2718137" y="4221088"/>
            <a:ext cx="1078854" cy="2822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2704819" y="2091329"/>
            <a:ext cx="2634008" cy="2655592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40" idx="0"/>
          </p:cNvCxnSpPr>
          <p:nvPr/>
        </p:nvCxnSpPr>
        <p:spPr>
          <a:xfrm flipV="1">
            <a:off x="5021127" y="2724836"/>
            <a:ext cx="317700" cy="16018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5400000">
            <a:off x="4965968" y="2336438"/>
            <a:ext cx="745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21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Function</a:t>
            </a:r>
            <a:r>
              <a:rPr lang="nl-BE" dirty="0" smtClean="0"/>
              <a:t> pointers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libraries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2" y="2420887"/>
            <a:ext cx="1853687" cy="2125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20504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6037898" y="1556792"/>
            <a:ext cx="38577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795286" y="2017147"/>
            <a:ext cx="895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err="1"/>
              <a:t>proftpd</a:t>
            </a:r>
            <a:endParaRPr lang="nl-BE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9345" y="3204092"/>
            <a:ext cx="63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code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864452" y="4546054"/>
            <a:ext cx="1853687" cy="14401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0597" y="5081468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data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864452" y="3609950"/>
            <a:ext cx="1853687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write@PLT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GOT[_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155" y="2555559"/>
            <a:ext cx="1783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 </a:t>
            </a:r>
            <a:r>
              <a:rPr lang="nl-BE" sz="1600" dirty="0" err="1" smtClean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write@PLT</a:t>
            </a:r>
            <a:endParaRPr lang="nl-BE" sz="16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53113" y="4661246"/>
            <a:ext cx="588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GOT</a:t>
            </a:r>
            <a:endParaRPr lang="nl-BE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06546" y="3893336"/>
            <a:ext cx="496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PLT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864451" y="4546054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8" name="Rectangle 17"/>
          <p:cNvSpPr/>
          <p:nvPr/>
        </p:nvSpPr>
        <p:spPr>
          <a:xfrm>
            <a:off x="864452" y="4679965"/>
            <a:ext cx="1853687" cy="13391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864452" y="4807630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864450" y="4941541"/>
            <a:ext cx="1853687" cy="1339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grpSp>
        <p:nvGrpSpPr>
          <p:cNvPr id="51" name="Group 50"/>
          <p:cNvGrpSpPr/>
          <p:nvPr/>
        </p:nvGrpSpPr>
        <p:grpSpPr>
          <a:xfrm>
            <a:off x="2572660" y="4221088"/>
            <a:ext cx="415164" cy="525833"/>
            <a:chOff x="2572660" y="4221088"/>
            <a:chExt cx="415164" cy="52583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572660" y="4221088"/>
              <a:ext cx="415164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987824" y="4221088"/>
              <a:ext cx="0" cy="525832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8" idx="3"/>
            </p:cNvCxnSpPr>
            <p:nvPr/>
          </p:nvCxnSpPr>
          <p:spPr>
            <a:xfrm flipH="1">
              <a:off x="2718139" y="4746920"/>
              <a:ext cx="269685" cy="1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725060" y="2724836"/>
            <a:ext cx="415164" cy="1208221"/>
            <a:chOff x="2725060" y="2724836"/>
            <a:chExt cx="415164" cy="1208221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725060" y="2724836"/>
              <a:ext cx="415164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40224" y="2724836"/>
              <a:ext cx="0" cy="120822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2735698" y="3933057"/>
              <a:ext cx="39614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3796991" y="4326698"/>
            <a:ext cx="2448272" cy="353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symbol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resolver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stub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2704819" y="2091329"/>
            <a:ext cx="2634008" cy="2655592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2704819" y="2091329"/>
            <a:ext cx="2634008" cy="211043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759512" y="5075452"/>
            <a:ext cx="51392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function</a:t>
            </a:r>
            <a:r>
              <a:rPr lang="nl-BE" dirty="0" smtClean="0"/>
              <a:t> pointers in the Global Offset </a:t>
            </a:r>
            <a:r>
              <a:rPr lang="nl-BE" dirty="0" err="1" smtClean="0"/>
              <a:t>Table</a:t>
            </a:r>
            <a:endParaRPr lang="nl-BE" dirty="0" smtClean="0"/>
          </a:p>
          <a:p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overwritten</a:t>
            </a:r>
            <a:r>
              <a:rPr lang="nl-BE" dirty="0" smtClean="0"/>
              <a:t>, next time </a:t>
            </a:r>
            <a:r>
              <a:rPr lang="nl-BE" dirty="0" err="1" smtClean="0"/>
              <a:t>application</a:t>
            </a:r>
            <a:r>
              <a:rPr lang="nl-BE" dirty="0" smtClean="0"/>
              <a:t> calls</a:t>
            </a:r>
          </a:p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dirty="0" smtClean="0"/>
              <a:t>, attack code is </a:t>
            </a:r>
            <a:r>
              <a:rPr lang="nl-BE" dirty="0" err="1" smtClean="0"/>
              <a:t>executed</a:t>
            </a:r>
            <a:endParaRPr lang="nl-BE" dirty="0" smtClean="0"/>
          </a:p>
          <a:p>
            <a:r>
              <a:rPr lang="nl-BE" dirty="0" err="1" smtClean="0"/>
              <a:t>Use</a:t>
            </a:r>
            <a:r>
              <a:rPr lang="nl-BE" dirty="0" smtClean="0"/>
              <a:t> </a:t>
            </a:r>
            <a:r>
              <a:rPr lang="nl-BE" i="1" dirty="0" smtClean="0"/>
              <a:t>full</a:t>
            </a:r>
            <a:r>
              <a:rPr lang="nl-BE" dirty="0" smtClean="0"/>
              <a:t> RELRO </a:t>
            </a:r>
            <a:r>
              <a:rPr lang="nl-BE" dirty="0" err="1" smtClean="0"/>
              <a:t>relocations</a:t>
            </a:r>
            <a:r>
              <a:rPr lang="nl-BE" dirty="0" smtClean="0"/>
              <a:t>: GOT </a:t>
            </a:r>
            <a:r>
              <a:rPr lang="nl-BE" dirty="0" err="1" smtClean="0"/>
              <a:t>completely</a:t>
            </a:r>
            <a:r>
              <a:rPr lang="nl-BE" dirty="0" smtClean="0"/>
              <a:t> </a:t>
            </a:r>
            <a:r>
              <a:rPr lang="nl-BE" dirty="0" err="1" smtClean="0"/>
              <a:t>filled</a:t>
            </a:r>
            <a:r>
              <a:rPr lang="nl-BE" dirty="0" smtClean="0"/>
              <a:t> out</a:t>
            </a:r>
          </a:p>
          <a:p>
            <a:r>
              <a:rPr lang="nl-BE" dirty="0" smtClean="0"/>
              <a:t>on program </a:t>
            </a:r>
            <a:r>
              <a:rPr lang="nl-BE" dirty="0" err="1" smtClean="0"/>
              <a:t>startup</a:t>
            </a:r>
            <a:r>
              <a:rPr lang="nl-BE" dirty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remapped</a:t>
            </a:r>
            <a:r>
              <a:rPr lang="nl-BE" dirty="0" smtClean="0"/>
              <a:t> </a:t>
            </a:r>
            <a:r>
              <a:rPr lang="nl-BE" dirty="0" err="1" smtClean="0"/>
              <a:t>read-only</a:t>
            </a:r>
            <a:endParaRPr lang="nl-BE" dirty="0"/>
          </a:p>
        </p:txBody>
      </p:sp>
      <p:sp>
        <p:nvSpPr>
          <p:cNvPr id="33" name="TextBox 32"/>
          <p:cNvSpPr txBox="1"/>
          <p:nvPr/>
        </p:nvSpPr>
        <p:spPr>
          <a:xfrm rot="5400000">
            <a:off x="4965968" y="2336438"/>
            <a:ext cx="745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30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Address</a:t>
            </a:r>
            <a:r>
              <a:rPr lang="nl-BE" dirty="0" smtClean="0"/>
              <a:t> Space </a:t>
            </a:r>
            <a:r>
              <a:rPr lang="nl-BE" dirty="0" err="1" smtClean="0"/>
              <a:t>Layout</a:t>
            </a:r>
            <a:r>
              <a:rPr lang="nl-BE" dirty="0" smtClean="0"/>
              <a:t> </a:t>
            </a:r>
            <a:r>
              <a:rPr lang="nl-BE" dirty="0" err="1" smtClean="0"/>
              <a:t>Randomization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3" y="1556792"/>
            <a:ext cx="17082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49188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1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5156580" y="1556792"/>
            <a:ext cx="126709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1" name="Rectangle 10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exit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5" name="Straight Connector 14"/>
          <p:cNvCxnSpPr>
            <a:stCxn id="12" idx="3"/>
          </p:cNvCxnSpPr>
          <p:nvPr/>
        </p:nvCxnSpPr>
        <p:spPr>
          <a:xfrm>
            <a:off x="3347862" y="5747873"/>
            <a:ext cx="504058" cy="172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851920" y="2132856"/>
            <a:ext cx="0" cy="3615017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61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Address</a:t>
            </a:r>
            <a:r>
              <a:rPr lang="nl-BE" dirty="0" smtClean="0"/>
              <a:t> Space </a:t>
            </a:r>
            <a:r>
              <a:rPr lang="nl-BE" dirty="0" err="1" smtClean="0"/>
              <a:t>Layout</a:t>
            </a:r>
            <a:r>
              <a:rPr lang="nl-BE" dirty="0" smtClean="0"/>
              <a:t> </a:t>
            </a:r>
            <a:r>
              <a:rPr lang="nl-BE" dirty="0" err="1" smtClean="0"/>
              <a:t>Randomization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3" y="1556792"/>
            <a:ext cx="17082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exit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6" name="Straight Connector 15"/>
          <p:cNvCxnSpPr>
            <a:stCxn id="13" idx="3"/>
          </p:cNvCxnSpPr>
          <p:nvPr/>
        </p:nvCxnSpPr>
        <p:spPr>
          <a:xfrm>
            <a:off x="3347862" y="5747873"/>
            <a:ext cx="504058" cy="172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851920" y="2132856"/>
            <a:ext cx="0" cy="3615017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ightning Bolt 17"/>
          <p:cNvSpPr/>
          <p:nvPr/>
        </p:nvSpPr>
        <p:spPr>
          <a:xfrm>
            <a:off x="3451684" y="5535862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785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Address</a:t>
            </a:r>
            <a:r>
              <a:rPr lang="nl-BE" dirty="0" smtClean="0"/>
              <a:t> Space </a:t>
            </a:r>
            <a:r>
              <a:rPr lang="nl-BE" dirty="0" err="1" smtClean="0"/>
              <a:t>Layout</a:t>
            </a:r>
            <a:r>
              <a:rPr lang="nl-BE" dirty="0" smtClean="0"/>
              <a:t> </a:t>
            </a:r>
            <a:r>
              <a:rPr lang="nl-BE" dirty="0" err="1" smtClean="0"/>
              <a:t>Randomization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3" y="1556792"/>
            <a:ext cx="17082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49188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22818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1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5156580" y="1556792"/>
            <a:ext cx="240288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1" name="Rectangle 10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exit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5" name="Straight Connector 14"/>
          <p:cNvCxnSpPr>
            <a:stCxn id="12" idx="3"/>
          </p:cNvCxnSpPr>
          <p:nvPr/>
        </p:nvCxnSpPr>
        <p:spPr>
          <a:xfrm>
            <a:off x="3347862" y="5747873"/>
            <a:ext cx="504058" cy="172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851920" y="2132856"/>
            <a:ext cx="0" cy="3615017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76056" y="2852936"/>
            <a:ext cx="34165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Randomize</a:t>
            </a:r>
            <a:r>
              <a:rPr lang="nl-BE" dirty="0" smtClean="0"/>
              <a:t> on </a:t>
            </a:r>
            <a:r>
              <a:rPr lang="nl-BE" dirty="0" err="1" smtClean="0"/>
              <a:t>each</a:t>
            </a:r>
            <a:r>
              <a:rPr lang="nl-BE" dirty="0" smtClean="0"/>
              <a:t> program start: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Load </a:t>
            </a:r>
            <a:r>
              <a:rPr lang="nl-BE" dirty="0" err="1" smtClean="0"/>
              <a:t>address</a:t>
            </a:r>
            <a:r>
              <a:rPr lang="nl-BE" dirty="0" smtClean="0"/>
              <a:t> of </a:t>
            </a:r>
            <a:r>
              <a:rPr lang="nl-BE" dirty="0" err="1" smtClean="0"/>
              <a:t>libraries</a:t>
            </a:r>
            <a:endParaRPr lang="nl-B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Stack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err="1" smtClean="0"/>
              <a:t>Heap</a:t>
            </a:r>
            <a:r>
              <a:rPr lang="nl-BE" dirty="0" smtClean="0"/>
              <a:t> base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7927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1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Address</a:t>
            </a:r>
            <a:r>
              <a:rPr lang="nl-BE" dirty="0" smtClean="0"/>
              <a:t> Space </a:t>
            </a:r>
            <a:r>
              <a:rPr lang="nl-BE" dirty="0" err="1" smtClean="0"/>
              <a:t>Layout</a:t>
            </a:r>
            <a:r>
              <a:rPr lang="nl-BE" dirty="0" smtClean="0"/>
              <a:t> </a:t>
            </a:r>
            <a:r>
              <a:rPr lang="nl-BE" dirty="0" err="1" smtClean="0"/>
              <a:t>Randomization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3" y="1556792"/>
            <a:ext cx="17082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49188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22818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1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5156580" y="1556792"/>
            <a:ext cx="240288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6" name="Rectangle 25"/>
          <p:cNvSpPr/>
          <p:nvPr/>
        </p:nvSpPr>
        <p:spPr>
          <a:xfrm>
            <a:off x="2159732" y="3078252"/>
            <a:ext cx="514857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145988" y="2852936"/>
            <a:ext cx="5162316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139952" y="242088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32 bit</a:t>
            </a:r>
            <a:endParaRPr lang="nl-BE" dirty="0"/>
          </a:p>
        </p:txBody>
      </p:sp>
      <p:sp>
        <p:nvSpPr>
          <p:cNvPr id="32" name="Rectangle 31"/>
          <p:cNvSpPr/>
          <p:nvPr/>
        </p:nvSpPr>
        <p:spPr>
          <a:xfrm>
            <a:off x="5156580" y="3078252"/>
            <a:ext cx="2151724" cy="3600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page offset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159732" y="3078252"/>
            <a:ext cx="1116124" cy="3600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156580" y="3573016"/>
            <a:ext cx="220739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145988" y="3557012"/>
            <a:ext cx="1129868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4365" y="3573016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&gt;=4 bits</a:t>
            </a:r>
            <a:endParaRPr lang="nl-BE" dirty="0"/>
          </a:p>
        </p:txBody>
      </p:sp>
      <p:sp>
        <p:nvSpPr>
          <p:cNvPr id="41" name="TextBox 40"/>
          <p:cNvSpPr txBox="1"/>
          <p:nvPr/>
        </p:nvSpPr>
        <p:spPr>
          <a:xfrm>
            <a:off x="5853755" y="357301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12 bits</a:t>
            </a:r>
            <a:endParaRPr lang="nl-BE" dirty="0"/>
          </a:p>
        </p:txBody>
      </p:sp>
      <p:sp>
        <p:nvSpPr>
          <p:cNvPr id="43" name="TextBox 42"/>
          <p:cNvSpPr txBox="1"/>
          <p:nvPr/>
        </p:nvSpPr>
        <p:spPr>
          <a:xfrm>
            <a:off x="3544850" y="3573016"/>
            <a:ext cx="1558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b="1" dirty="0" smtClean="0"/>
              <a:t>&lt;=16 bits</a:t>
            </a:r>
          </a:p>
          <a:p>
            <a:pPr algn="ctr"/>
            <a:r>
              <a:rPr lang="nl-BE" b="1" dirty="0" smtClean="0"/>
              <a:t>Brute-</a:t>
            </a:r>
            <a:r>
              <a:rPr lang="nl-BE" b="1" dirty="0" err="1" smtClean="0"/>
              <a:t>forcable</a:t>
            </a:r>
            <a:endParaRPr lang="nl-BE" b="1" dirty="0"/>
          </a:p>
        </p:txBody>
      </p:sp>
      <p:sp>
        <p:nvSpPr>
          <p:cNvPr id="44" name="Rectangle 43"/>
          <p:cNvSpPr/>
          <p:nvPr/>
        </p:nvSpPr>
        <p:spPr>
          <a:xfrm>
            <a:off x="864453" y="5197842"/>
            <a:ext cx="6488337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827584" y="4972526"/>
            <a:ext cx="6525206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184438" y="454047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64 bit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5201066" y="5197842"/>
            <a:ext cx="2151724" cy="3600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page offset</a:t>
            </a:r>
            <a:endParaRPr lang="nl-BE" dirty="0"/>
          </a:p>
        </p:txBody>
      </p:sp>
      <p:sp>
        <p:nvSpPr>
          <p:cNvPr id="49" name="Rectangle 48"/>
          <p:cNvSpPr/>
          <p:nvPr/>
        </p:nvSpPr>
        <p:spPr>
          <a:xfrm>
            <a:off x="864452" y="5197842"/>
            <a:ext cx="1846470" cy="3600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canonical</a:t>
            </a:r>
            <a:r>
              <a:rPr lang="nl-BE" dirty="0" smtClean="0"/>
              <a:t> </a:t>
            </a:r>
            <a:r>
              <a:rPr lang="nl-BE" dirty="0" err="1" smtClean="0"/>
              <a:t>address</a:t>
            </a:r>
            <a:endParaRPr lang="nl-BE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201066" y="5692606"/>
            <a:ext cx="220739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64452" y="5692606"/>
            <a:ext cx="1853342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312034" y="569260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16 bits</a:t>
            </a:r>
            <a:endParaRPr lang="nl-BE" dirty="0"/>
          </a:p>
        </p:txBody>
      </p:sp>
      <p:sp>
        <p:nvSpPr>
          <p:cNvPr id="53" name="TextBox 52"/>
          <p:cNvSpPr txBox="1"/>
          <p:nvPr/>
        </p:nvSpPr>
        <p:spPr>
          <a:xfrm>
            <a:off x="5898241" y="569260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12 bits</a:t>
            </a:r>
            <a:endParaRPr lang="nl-BE" dirty="0"/>
          </a:p>
        </p:txBody>
      </p:sp>
      <p:sp>
        <p:nvSpPr>
          <p:cNvPr id="54" name="TextBox 53"/>
          <p:cNvSpPr txBox="1"/>
          <p:nvPr/>
        </p:nvSpPr>
        <p:spPr>
          <a:xfrm>
            <a:off x="3252163" y="5692606"/>
            <a:ext cx="2111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b="1" dirty="0" smtClean="0"/>
              <a:t>&gt;=28 bits</a:t>
            </a:r>
          </a:p>
          <a:p>
            <a:r>
              <a:rPr lang="nl-BE" b="1" dirty="0" smtClean="0"/>
              <a:t>Brute </a:t>
            </a:r>
            <a:r>
              <a:rPr lang="nl-BE" b="1" dirty="0" err="1" smtClean="0"/>
              <a:t>forcing</a:t>
            </a:r>
            <a:r>
              <a:rPr lang="nl-BE" b="1" dirty="0" smtClean="0"/>
              <a:t> harder</a:t>
            </a:r>
            <a:endParaRPr lang="nl-BE" b="1" dirty="0"/>
          </a:p>
        </p:txBody>
      </p:sp>
      <p:sp>
        <p:nvSpPr>
          <p:cNvPr id="58" name="Rectangle 57"/>
          <p:cNvSpPr/>
          <p:nvPr/>
        </p:nvSpPr>
        <p:spPr>
          <a:xfrm>
            <a:off x="2717794" y="5197842"/>
            <a:ext cx="630070" cy="3600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3778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40" grpId="0"/>
      <p:bldP spid="41" grpId="0"/>
      <p:bldP spid="43" grpId="0"/>
      <p:bldP spid="44" grpId="0" animBg="1"/>
      <p:bldP spid="47" grpId="0"/>
      <p:bldP spid="48" grpId="0" animBg="1"/>
      <p:bldP spid="49" grpId="0" animBg="1"/>
      <p:bldP spid="52" grpId="0"/>
      <p:bldP spid="53" grpId="0"/>
      <p:bldP spid="54" grpId="0"/>
      <p:bldP spid="58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Address</a:t>
            </a:r>
            <a:r>
              <a:rPr lang="nl-BE" dirty="0" smtClean="0"/>
              <a:t> Space </a:t>
            </a:r>
            <a:r>
              <a:rPr lang="nl-BE" dirty="0" err="1" smtClean="0"/>
              <a:t>Layout</a:t>
            </a:r>
            <a:r>
              <a:rPr lang="nl-BE" dirty="0" smtClean="0"/>
              <a:t> </a:t>
            </a:r>
            <a:r>
              <a:rPr lang="nl-BE" dirty="0" err="1" smtClean="0"/>
              <a:t>Randomization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3" y="1556792"/>
            <a:ext cx="17082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exit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6" name="Straight Connector 15"/>
          <p:cNvCxnSpPr>
            <a:stCxn id="13" idx="3"/>
          </p:cNvCxnSpPr>
          <p:nvPr/>
        </p:nvCxnSpPr>
        <p:spPr>
          <a:xfrm>
            <a:off x="3347862" y="5747873"/>
            <a:ext cx="504058" cy="172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851920" y="2132856"/>
            <a:ext cx="0" cy="3615017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ightning Bolt 17"/>
          <p:cNvSpPr/>
          <p:nvPr/>
        </p:nvSpPr>
        <p:spPr>
          <a:xfrm>
            <a:off x="3451684" y="5535862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470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Address</a:t>
            </a:r>
            <a:r>
              <a:rPr lang="nl-BE" dirty="0" smtClean="0"/>
              <a:t> Space </a:t>
            </a:r>
            <a:r>
              <a:rPr lang="nl-BE" dirty="0" err="1" smtClean="0"/>
              <a:t>Layout</a:t>
            </a:r>
            <a:r>
              <a:rPr lang="nl-BE" dirty="0" smtClean="0"/>
              <a:t> </a:t>
            </a:r>
            <a:r>
              <a:rPr lang="nl-BE" dirty="0" err="1" smtClean="0"/>
              <a:t>Randomization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3" y="1556792"/>
            <a:ext cx="17082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gadgets in </a:t>
            </a:r>
            <a:r>
              <a:rPr lang="nl-BE" dirty="0" err="1" smtClean="0">
                <a:solidFill>
                  <a:schemeClr val="accent6"/>
                </a:solidFill>
              </a:rPr>
              <a:t>proftpd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3347862" y="5747873"/>
            <a:ext cx="504058" cy="172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187624" y="2132858"/>
            <a:ext cx="0" cy="1656182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851920" y="3789040"/>
            <a:ext cx="0" cy="1960556"/>
          </a:xfrm>
          <a:prstGeom prst="straightConnector1">
            <a:avLst/>
          </a:prstGeom>
          <a:ln w="2540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195458" y="3789040"/>
            <a:ext cx="265646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15460" y="2132856"/>
            <a:ext cx="0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15460" y="2492896"/>
            <a:ext cx="25285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644008" y="2132858"/>
            <a:ext cx="0" cy="3600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812880" y="2492895"/>
            <a:ext cx="1574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write@PLT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600" dirty="0" smtClean="0">
                <a:cs typeface="Consolas" panose="020B0609020204030204" pitchFamily="49" charset="0"/>
              </a:rPr>
              <a:t>At </a:t>
            </a:r>
            <a:r>
              <a:rPr lang="nl-BE" sz="1600" dirty="0" err="1" smtClean="0">
                <a:cs typeface="Consolas" panose="020B0609020204030204" pitchFamily="49" charset="0"/>
              </a:rPr>
              <a:t>fixed</a:t>
            </a:r>
            <a:r>
              <a:rPr lang="nl-BE" sz="1600" dirty="0" smtClean="0">
                <a:cs typeface="Consolas" panose="020B0609020204030204" pitchFamily="49" charset="0"/>
              </a:rPr>
              <a:t> </a:t>
            </a:r>
            <a:r>
              <a:rPr lang="nl-BE" sz="1600" dirty="0" err="1" smtClean="0">
                <a:cs typeface="Consolas" panose="020B0609020204030204" pitchFamily="49" charset="0"/>
              </a:rPr>
              <a:t>address</a:t>
            </a:r>
            <a:r>
              <a:rPr lang="nl-BE" sz="1600" dirty="0" smtClean="0">
                <a:cs typeface="Consolas" panose="020B0609020204030204" pitchFamily="49" charset="0"/>
              </a:rPr>
              <a:t>!</a:t>
            </a:r>
            <a:endParaRPr lang="nl-BE" sz="1600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06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Address</a:t>
            </a:r>
            <a:r>
              <a:rPr lang="nl-BE" dirty="0" smtClean="0"/>
              <a:t> Space </a:t>
            </a:r>
            <a:r>
              <a:rPr lang="nl-BE" dirty="0" err="1" smtClean="0"/>
              <a:t>Layout</a:t>
            </a:r>
            <a:r>
              <a:rPr lang="nl-BE" dirty="0" smtClean="0"/>
              <a:t> </a:t>
            </a:r>
            <a:r>
              <a:rPr lang="nl-BE" dirty="0" err="1" smtClean="0"/>
              <a:t>Randomization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1403648" y="1556792"/>
            <a:ext cx="17082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864454" y="1556792"/>
            <a:ext cx="3122966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gadgets in </a:t>
            </a:r>
            <a:r>
              <a:rPr lang="nl-BE" dirty="0" err="1" smtClean="0">
                <a:solidFill>
                  <a:schemeClr val="accent6"/>
                </a:solidFill>
              </a:rPr>
              <a:t>proftpd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3347862" y="5747873"/>
            <a:ext cx="504058" cy="172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187624" y="2132858"/>
            <a:ext cx="0" cy="1656182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851920" y="3789040"/>
            <a:ext cx="0" cy="1960556"/>
          </a:xfrm>
          <a:prstGeom prst="straightConnector1">
            <a:avLst/>
          </a:prstGeom>
          <a:ln w="2540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195458" y="3789040"/>
            <a:ext cx="265646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4" idx="2"/>
          </p:cNvCxnSpPr>
          <p:nvPr/>
        </p:nvCxnSpPr>
        <p:spPr>
          <a:xfrm flipH="1" flipV="1">
            <a:off x="2257752" y="2132856"/>
            <a:ext cx="730072" cy="6480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88216" y="2596262"/>
            <a:ext cx="5523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Only</a:t>
            </a:r>
            <a:r>
              <a:rPr lang="nl-BE" dirty="0" smtClean="0"/>
              <a:t> </a:t>
            </a:r>
            <a:r>
              <a:rPr lang="nl-BE" dirty="0" err="1" smtClean="0"/>
              <a:t>possible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Position</a:t>
            </a:r>
            <a:r>
              <a:rPr lang="nl-BE" dirty="0" smtClean="0"/>
              <a:t> Independent </a:t>
            </a:r>
            <a:r>
              <a:rPr lang="nl-BE" dirty="0" err="1" smtClean="0"/>
              <a:t>Executable</a:t>
            </a:r>
            <a:r>
              <a:rPr lang="nl-BE" dirty="0" smtClean="0"/>
              <a:t> (PIE)</a:t>
            </a:r>
          </a:p>
          <a:p>
            <a:r>
              <a:rPr lang="nl-BE" dirty="0" smtClean="0"/>
              <a:t>(</a:t>
            </a:r>
            <a:r>
              <a:rPr lang="nl-BE" dirty="0" err="1" smtClean="0"/>
              <a:t>binary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act </a:t>
            </a:r>
            <a:r>
              <a:rPr lang="nl-BE" dirty="0" err="1" smtClean="0"/>
              <a:t>like</a:t>
            </a:r>
            <a:r>
              <a:rPr lang="nl-BE" dirty="0" smtClean="0"/>
              <a:t> a </a:t>
            </a:r>
            <a:r>
              <a:rPr lang="nl-BE" dirty="0" err="1" smtClean="0"/>
              <a:t>library</a:t>
            </a:r>
            <a:r>
              <a:rPr lang="nl-BE" smtClean="0"/>
              <a:t>)</a:t>
            </a:r>
            <a:endParaRPr lang="nl-BE" dirty="0"/>
          </a:p>
        </p:txBody>
      </p:sp>
      <p:sp>
        <p:nvSpPr>
          <p:cNvPr id="21" name="Lightning Bolt 20"/>
          <p:cNvSpPr/>
          <p:nvPr/>
        </p:nvSpPr>
        <p:spPr>
          <a:xfrm>
            <a:off x="3451684" y="5535862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8998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Stack </a:t>
            </a:r>
            <a:r>
              <a:rPr lang="nl-BE" dirty="0" err="1" smtClean="0"/>
              <a:t>canary</a:t>
            </a:r>
            <a:r>
              <a:rPr lang="nl-BE" dirty="0" smtClean="0"/>
              <a:t>/cookie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971598" y="479386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98" y="3380517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3059828" y="446429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-14075" y="3356992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cxnSp>
        <p:nvCxnSpPr>
          <p:cNvPr id="11" name="Straight Arrow Connector 10"/>
          <p:cNvCxnSpPr>
            <a:stCxn id="10" idx="3"/>
            <a:endCxn id="19" idx="1"/>
          </p:cNvCxnSpPr>
          <p:nvPr/>
        </p:nvCxnSpPr>
        <p:spPr>
          <a:xfrm>
            <a:off x="742863" y="3541658"/>
            <a:ext cx="228735" cy="109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57811" y="338980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227623" y="4627122"/>
            <a:ext cx="46020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22704" y="4443297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buffer[99]</a:t>
            </a:r>
            <a:endParaRPr lang="nl-BE" dirty="0"/>
          </a:p>
        </p:txBody>
      </p:sp>
      <p:sp>
        <p:nvSpPr>
          <p:cNvPr id="15" name="TextBox 14"/>
          <p:cNvSpPr txBox="1"/>
          <p:nvPr/>
        </p:nvSpPr>
        <p:spPr>
          <a:xfrm>
            <a:off x="3622704" y="4810491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buffer[107]</a:t>
            </a:r>
            <a:endParaRPr lang="nl-BE" dirty="0"/>
          </a:p>
        </p:txBody>
      </p:sp>
      <p:grpSp>
        <p:nvGrpSpPr>
          <p:cNvPr id="18" name="Group 17"/>
          <p:cNvGrpSpPr/>
          <p:nvPr/>
        </p:nvGrpSpPr>
        <p:grpSpPr>
          <a:xfrm>
            <a:off x="971598" y="3389704"/>
            <a:ext cx="1152136" cy="327328"/>
            <a:chOff x="971598" y="4147398"/>
            <a:chExt cx="1152136" cy="327328"/>
          </a:xfrm>
        </p:grpSpPr>
        <p:sp>
          <p:nvSpPr>
            <p:cNvPr id="19" name="Rectangle 18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flipH="1">
            <a:off x="3227623" y="4994316"/>
            <a:ext cx="46020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>
            <a:off x="4932040" y="4464299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Rectangle 29"/>
          <p:cNvSpPr/>
          <p:nvPr/>
        </p:nvSpPr>
        <p:spPr>
          <a:xfrm>
            <a:off x="5444832" y="2924944"/>
            <a:ext cx="3384376" cy="1868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Stack Smash Protector / Cookies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971598" y="5160843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98" y="3380517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3059828" y="446429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-14075" y="3356992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cxnSp>
        <p:nvCxnSpPr>
          <p:cNvPr id="11" name="Straight Arrow Connector 10"/>
          <p:cNvCxnSpPr>
            <a:stCxn id="10" idx="3"/>
            <a:endCxn id="19" idx="1"/>
          </p:cNvCxnSpPr>
          <p:nvPr/>
        </p:nvCxnSpPr>
        <p:spPr>
          <a:xfrm>
            <a:off x="742863" y="3541658"/>
            <a:ext cx="228735" cy="109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57811" y="338980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71598" y="3389704"/>
            <a:ext cx="1152136" cy="327328"/>
            <a:chOff x="971598" y="4147398"/>
            <a:chExt cx="1152136" cy="327328"/>
          </a:xfrm>
        </p:grpSpPr>
        <p:sp>
          <p:nvSpPr>
            <p:cNvPr id="19" name="Rectangle 18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971598" y="4789945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stack cookie/</a:t>
            </a:r>
            <a:r>
              <a:rPr lang="nl-BE" dirty="0" err="1" smtClean="0">
                <a:solidFill>
                  <a:schemeClr val="accent6"/>
                </a:solidFill>
              </a:rPr>
              <a:t>canary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44832" y="2924944"/>
            <a:ext cx="3384376" cy="1868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4932040" y="4464299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Lightning Bolt 25"/>
          <p:cNvSpPr/>
          <p:nvPr/>
        </p:nvSpPr>
        <p:spPr>
          <a:xfrm>
            <a:off x="560817" y="4763383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814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Stack Smash Protector / Cookies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971598" y="5160843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98" y="3380517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3059828" y="446429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-14075" y="3356992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cxnSp>
        <p:nvCxnSpPr>
          <p:cNvPr id="11" name="Straight Arrow Connector 10"/>
          <p:cNvCxnSpPr>
            <a:stCxn id="10" idx="3"/>
            <a:endCxn id="19" idx="1"/>
          </p:cNvCxnSpPr>
          <p:nvPr/>
        </p:nvCxnSpPr>
        <p:spPr>
          <a:xfrm>
            <a:off x="742863" y="3541658"/>
            <a:ext cx="228735" cy="109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57811" y="338980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71598" y="3389704"/>
            <a:ext cx="1152136" cy="327328"/>
            <a:chOff x="971598" y="4147398"/>
            <a:chExt cx="1152136" cy="327328"/>
          </a:xfrm>
        </p:grpSpPr>
        <p:sp>
          <p:nvSpPr>
            <p:cNvPr id="19" name="Rectangle 18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971598" y="4789945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stack cookie/</a:t>
            </a:r>
            <a:r>
              <a:rPr lang="nl-BE" dirty="0" err="1" smtClean="0">
                <a:solidFill>
                  <a:schemeClr val="accent6"/>
                </a:solidFill>
              </a:rPr>
              <a:t>canary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44832" y="2924944"/>
            <a:ext cx="3384376" cy="1868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</a:t>
            </a:r>
            <a:r>
              <a:rPr lang="nl-BE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0x6C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0x6C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4932040" y="4464299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517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Stack Smash Protector / Cookies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971598" y="5160843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98" y="3380517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3059828" y="446429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-14075" y="3356992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cxnSp>
        <p:nvCxnSpPr>
          <p:cNvPr id="11" name="Straight Arrow Connector 10"/>
          <p:cNvCxnSpPr>
            <a:stCxn id="10" idx="3"/>
            <a:endCxn id="19" idx="1"/>
          </p:cNvCxnSpPr>
          <p:nvPr/>
        </p:nvCxnSpPr>
        <p:spPr>
          <a:xfrm>
            <a:off x="742863" y="3541658"/>
            <a:ext cx="228735" cy="109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57811" y="338980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71598" y="3389704"/>
            <a:ext cx="1152136" cy="327328"/>
            <a:chOff x="971598" y="4147398"/>
            <a:chExt cx="1152136" cy="327328"/>
          </a:xfrm>
        </p:grpSpPr>
        <p:sp>
          <p:nvSpPr>
            <p:cNvPr id="19" name="Rectangle 18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5444832" y="2924944"/>
            <a:ext cx="3384376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</a:t>
            </a:r>
            <a:r>
              <a:rPr lang="nl-BE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0x6C</a:t>
            </a:r>
            <a:r>
              <a:rPr lang="nl-BE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%fs:0x28,%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</a:p>
          <a:p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rax,0x64(%</a:t>
            </a:r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0x6C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1598" y="4789945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stack cookie/</a:t>
            </a:r>
            <a:r>
              <a:rPr lang="nl-BE" dirty="0" err="1" smtClean="0">
                <a:solidFill>
                  <a:schemeClr val="accent6"/>
                </a:solidFill>
              </a:rPr>
              <a:t>canary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932040" y="4963799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7" name="Straight Arrow Connector 6"/>
          <p:cNvCxnSpPr>
            <a:stCxn id="8" idx="2"/>
          </p:cNvCxnSpPr>
          <p:nvPr/>
        </p:nvCxnSpPr>
        <p:spPr>
          <a:xfrm>
            <a:off x="5670462" y="2635171"/>
            <a:ext cx="717366" cy="68661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94500" y="1988840"/>
            <a:ext cx="5151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Per-</a:t>
            </a:r>
            <a:r>
              <a:rPr lang="nl-BE" dirty="0" err="1" smtClean="0"/>
              <a:t>process</a:t>
            </a:r>
            <a:r>
              <a:rPr lang="nl-BE" dirty="0" smtClean="0"/>
              <a:t> 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initialized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loader</a:t>
            </a:r>
            <a:endParaRPr lang="nl-BE" dirty="0" smtClean="0"/>
          </a:p>
          <a:p>
            <a:r>
              <a:rPr lang="nl-BE" dirty="0" smtClean="0"/>
              <a:t>Segment-</a:t>
            </a:r>
            <a:r>
              <a:rPr lang="nl-BE" dirty="0" err="1" smtClean="0"/>
              <a:t>relative</a:t>
            </a:r>
            <a:r>
              <a:rPr lang="nl-BE" dirty="0" smtClean="0"/>
              <a:t> </a:t>
            </a:r>
            <a:r>
              <a:rPr lang="nl-BE" dirty="0" err="1" smtClean="0"/>
              <a:t>addressing</a:t>
            </a:r>
            <a:r>
              <a:rPr lang="nl-BE" dirty="0" smtClean="0"/>
              <a:t>            hard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leak</a:t>
            </a:r>
            <a:r>
              <a:rPr lang="nl-BE" dirty="0" smtClean="0"/>
              <a:t> </a:t>
            </a:r>
            <a:r>
              <a:rPr lang="nl-BE" dirty="0" err="1" smtClean="0"/>
              <a:t>value</a:t>
            </a:r>
            <a:endParaRPr lang="nl-BE" dirty="0" smtClean="0"/>
          </a:p>
        </p:txBody>
      </p:sp>
      <p:sp>
        <p:nvSpPr>
          <p:cNvPr id="9" name="Right Arrow 8"/>
          <p:cNvSpPr/>
          <p:nvPr/>
        </p:nvSpPr>
        <p:spPr>
          <a:xfrm>
            <a:off x="5898624" y="2332344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501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Stack Smash Protector / Cookies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971598" y="5160843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98" y="3380517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3059828" y="446429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-14075" y="3356992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cxnSp>
        <p:nvCxnSpPr>
          <p:cNvPr id="11" name="Straight Arrow Connector 10"/>
          <p:cNvCxnSpPr>
            <a:stCxn id="10" idx="3"/>
            <a:endCxn id="19" idx="1"/>
          </p:cNvCxnSpPr>
          <p:nvPr/>
        </p:nvCxnSpPr>
        <p:spPr>
          <a:xfrm>
            <a:off x="742863" y="3541658"/>
            <a:ext cx="228735" cy="109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57811" y="338980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71598" y="3389704"/>
            <a:ext cx="1152136" cy="327328"/>
            <a:chOff x="971598" y="4147398"/>
            <a:chExt cx="1152136" cy="327328"/>
          </a:xfrm>
        </p:grpSpPr>
        <p:sp>
          <p:nvSpPr>
            <p:cNvPr id="19" name="Rectangle 18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5444832" y="2924944"/>
            <a:ext cx="3384376" cy="3168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</a:t>
            </a:r>
            <a:r>
              <a:rPr lang="nl-BE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0x6C</a:t>
            </a:r>
            <a:r>
              <a:rPr lang="nl-BE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%fs:0x28,%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</a:p>
          <a:p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rax,0x64(%</a:t>
            </a:r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0x64(%</a:t>
            </a:r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),%</a:t>
            </a:r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b="1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%fs:0x28,%rax</a:t>
            </a:r>
          </a:p>
          <a:p>
            <a:r>
              <a:rPr lang="en-US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jne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 </a:t>
            </a:r>
            <a:r>
              <a:rPr lang="en-US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stack_chk_fail</a:t>
            </a:r>
            <a:endParaRPr lang="nl-BE" b="1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0x6C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1598" y="4789945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stack cookie/</a:t>
            </a:r>
            <a:r>
              <a:rPr lang="nl-BE" dirty="0" err="1" smtClean="0">
                <a:solidFill>
                  <a:schemeClr val="accent6"/>
                </a:solidFill>
              </a:rPr>
              <a:t>canary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932040" y="523828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7" name="Straight Arrow Connector 6"/>
          <p:cNvCxnSpPr>
            <a:stCxn id="8" idx="2"/>
          </p:cNvCxnSpPr>
          <p:nvPr/>
        </p:nvCxnSpPr>
        <p:spPr>
          <a:xfrm>
            <a:off x="5670462" y="2635171"/>
            <a:ext cx="717366" cy="68661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94500" y="1988840"/>
            <a:ext cx="5151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Per-</a:t>
            </a:r>
            <a:r>
              <a:rPr lang="nl-BE" dirty="0" err="1" smtClean="0"/>
              <a:t>process</a:t>
            </a:r>
            <a:r>
              <a:rPr lang="nl-BE" dirty="0" smtClean="0"/>
              <a:t> 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initialized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loader</a:t>
            </a:r>
            <a:endParaRPr lang="nl-BE" dirty="0" smtClean="0"/>
          </a:p>
          <a:p>
            <a:r>
              <a:rPr lang="nl-BE" dirty="0" smtClean="0"/>
              <a:t>Segment-</a:t>
            </a:r>
            <a:r>
              <a:rPr lang="nl-BE" dirty="0" err="1" smtClean="0"/>
              <a:t>relative</a:t>
            </a:r>
            <a:r>
              <a:rPr lang="nl-BE" dirty="0" smtClean="0"/>
              <a:t> </a:t>
            </a:r>
            <a:r>
              <a:rPr lang="nl-BE" dirty="0" err="1" smtClean="0"/>
              <a:t>addressing</a:t>
            </a:r>
            <a:r>
              <a:rPr lang="nl-BE" dirty="0" smtClean="0"/>
              <a:t>            hard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leak</a:t>
            </a:r>
            <a:r>
              <a:rPr lang="nl-BE" dirty="0" smtClean="0"/>
              <a:t> </a:t>
            </a:r>
            <a:r>
              <a:rPr lang="nl-BE" dirty="0" err="1" smtClean="0"/>
              <a:t>value</a:t>
            </a:r>
            <a:endParaRPr lang="nl-BE" dirty="0" smtClean="0"/>
          </a:p>
        </p:txBody>
      </p:sp>
      <p:sp>
        <p:nvSpPr>
          <p:cNvPr id="9" name="Right Arrow 8"/>
          <p:cNvSpPr/>
          <p:nvPr/>
        </p:nvSpPr>
        <p:spPr>
          <a:xfrm>
            <a:off x="5898624" y="2332344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Lightning Bolt 25"/>
          <p:cNvSpPr/>
          <p:nvPr/>
        </p:nvSpPr>
        <p:spPr>
          <a:xfrm>
            <a:off x="560817" y="4763383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344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Stack Smash Protector / Cookies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972020" y="551688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98" y="3380517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3059828" y="446429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-14075" y="3356992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cxnSp>
        <p:nvCxnSpPr>
          <p:cNvPr id="11" name="Straight Arrow Connector 10"/>
          <p:cNvCxnSpPr>
            <a:stCxn id="10" idx="3"/>
            <a:endCxn id="19" idx="1"/>
          </p:cNvCxnSpPr>
          <p:nvPr/>
        </p:nvCxnSpPr>
        <p:spPr>
          <a:xfrm>
            <a:off x="742863" y="3541658"/>
            <a:ext cx="228735" cy="109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57811" y="338980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71598" y="3389704"/>
            <a:ext cx="1152136" cy="327328"/>
            <a:chOff x="971598" y="4147398"/>
            <a:chExt cx="1152136" cy="327328"/>
          </a:xfrm>
        </p:grpSpPr>
        <p:sp>
          <p:nvSpPr>
            <p:cNvPr id="19" name="Rectangle 18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5444832" y="2924944"/>
            <a:ext cx="3384376" cy="3168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</a:t>
            </a:r>
            <a:r>
              <a:rPr lang="nl-BE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0x6C</a:t>
            </a:r>
            <a:r>
              <a:rPr lang="nl-BE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%fs:0x28,%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</a:p>
          <a:p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rax,0x64(%</a:t>
            </a:r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0x64(%</a:t>
            </a:r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),%</a:t>
            </a:r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b="1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nl-BE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%fs:0x28,%rax</a:t>
            </a:r>
          </a:p>
          <a:p>
            <a:r>
              <a:rPr lang="en-US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jne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 </a:t>
            </a:r>
            <a:r>
              <a:rPr lang="en-US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stack_chk_fail</a:t>
            </a:r>
            <a:endParaRPr lang="nl-BE" b="1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0x6C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1598" y="4789945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stack cookie/</a:t>
            </a:r>
            <a:r>
              <a:rPr lang="nl-BE" dirty="0" err="1" smtClean="0">
                <a:solidFill>
                  <a:schemeClr val="accent6"/>
                </a:solidFill>
              </a:rPr>
              <a:t>canary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932040" y="523828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7" name="Straight Arrow Connector 6"/>
          <p:cNvCxnSpPr>
            <a:stCxn id="8" idx="2"/>
          </p:cNvCxnSpPr>
          <p:nvPr/>
        </p:nvCxnSpPr>
        <p:spPr>
          <a:xfrm>
            <a:off x="5670462" y="2635171"/>
            <a:ext cx="717366" cy="68661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94500" y="1988840"/>
            <a:ext cx="5151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Per-</a:t>
            </a:r>
            <a:r>
              <a:rPr lang="nl-BE" dirty="0" err="1" smtClean="0"/>
              <a:t>process</a:t>
            </a:r>
            <a:r>
              <a:rPr lang="nl-BE" dirty="0" smtClean="0"/>
              <a:t> 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initialized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loader</a:t>
            </a:r>
            <a:endParaRPr lang="nl-BE" dirty="0" smtClean="0"/>
          </a:p>
          <a:p>
            <a:r>
              <a:rPr lang="nl-BE" dirty="0" smtClean="0"/>
              <a:t>Segment-</a:t>
            </a:r>
            <a:r>
              <a:rPr lang="nl-BE" dirty="0" err="1" smtClean="0"/>
              <a:t>relative</a:t>
            </a:r>
            <a:r>
              <a:rPr lang="nl-BE" dirty="0" smtClean="0"/>
              <a:t> </a:t>
            </a:r>
            <a:r>
              <a:rPr lang="nl-BE" dirty="0" err="1" smtClean="0"/>
              <a:t>addressing</a:t>
            </a:r>
            <a:r>
              <a:rPr lang="nl-BE" dirty="0" smtClean="0"/>
              <a:t>            hard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leak</a:t>
            </a:r>
            <a:r>
              <a:rPr lang="nl-BE" dirty="0" smtClean="0"/>
              <a:t> </a:t>
            </a:r>
            <a:r>
              <a:rPr lang="nl-BE" dirty="0" err="1" smtClean="0"/>
              <a:t>value</a:t>
            </a:r>
            <a:endParaRPr lang="nl-BE" dirty="0" smtClean="0"/>
          </a:p>
        </p:txBody>
      </p:sp>
      <p:sp>
        <p:nvSpPr>
          <p:cNvPr id="9" name="Right Arrow 8"/>
          <p:cNvSpPr/>
          <p:nvPr/>
        </p:nvSpPr>
        <p:spPr>
          <a:xfrm>
            <a:off x="5898624" y="2332344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Lightning Bolt 25"/>
          <p:cNvSpPr/>
          <p:nvPr/>
        </p:nvSpPr>
        <p:spPr>
          <a:xfrm>
            <a:off x="560817" y="4763383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Rectangle 26"/>
          <p:cNvSpPr/>
          <p:nvPr/>
        </p:nvSpPr>
        <p:spPr>
          <a:xfrm>
            <a:off x="972020" y="5160843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saved</a:t>
            </a:r>
            <a:r>
              <a:rPr lang="nl-BE" dirty="0" smtClean="0">
                <a:solidFill>
                  <a:schemeClr val="accent6"/>
                </a:solidFill>
              </a:rPr>
              <a:t> </a:t>
            </a:r>
            <a:r>
              <a:rPr lang="nl-BE" dirty="0" err="1" smtClean="0">
                <a:solidFill>
                  <a:schemeClr val="accent6"/>
                </a:solidFill>
              </a:rPr>
              <a:t>rbx</a:t>
            </a:r>
            <a:r>
              <a:rPr lang="nl-BE" dirty="0" smtClean="0">
                <a:solidFill>
                  <a:schemeClr val="accent6"/>
                </a:solidFill>
              </a:rPr>
              <a:t>, 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72020" y="3018003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local</a:t>
            </a:r>
            <a:r>
              <a:rPr lang="nl-BE" dirty="0" smtClean="0">
                <a:solidFill>
                  <a:schemeClr val="accent6"/>
                </a:solidFill>
              </a:rPr>
              <a:t> variables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72020" y="2647105"/>
            <a:ext cx="2376264" cy="37089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700" dirty="0" smtClean="0">
                <a:solidFill>
                  <a:schemeClr val="accent6"/>
                </a:solidFill>
              </a:rPr>
              <a:t>(argument </a:t>
            </a:r>
            <a:r>
              <a:rPr lang="nl-BE" sz="1700" dirty="0" err="1" smtClean="0">
                <a:solidFill>
                  <a:schemeClr val="accent6"/>
                </a:solidFill>
              </a:rPr>
              <a:t>copies</a:t>
            </a:r>
            <a:r>
              <a:rPr lang="nl-BE" sz="1700" dirty="0" smtClean="0">
                <a:solidFill>
                  <a:schemeClr val="accent6"/>
                </a:solidFill>
              </a:rPr>
              <a:t>)</a:t>
            </a:r>
            <a:endParaRPr lang="nl-BE" sz="17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53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81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Information </a:t>
            </a:r>
            <a:r>
              <a:rPr lang="nl-BE" dirty="0" err="1" smtClean="0"/>
              <a:t>leakage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dirty="0" err="1" smtClean="0"/>
              <a:t>Unknown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attacker</a:t>
            </a:r>
            <a:r>
              <a:rPr lang="nl-BE" dirty="0" smtClean="0"/>
              <a:t>:</a:t>
            </a:r>
          </a:p>
          <a:p>
            <a:r>
              <a:rPr lang="nl-BE" dirty="0" smtClean="0"/>
              <a:t>Stack/code </a:t>
            </a:r>
            <a:r>
              <a:rPr lang="nl-BE" dirty="0" err="1" smtClean="0"/>
              <a:t>addresses</a:t>
            </a:r>
            <a:endParaRPr lang="nl-BE" dirty="0" smtClean="0"/>
          </a:p>
          <a:p>
            <a:r>
              <a:rPr lang="nl-BE" dirty="0" smtClean="0"/>
              <a:t>Cookie</a:t>
            </a:r>
          </a:p>
          <a:p>
            <a:pPr marL="0" indent="0">
              <a:buNone/>
            </a:pPr>
            <a:r>
              <a:rPr lang="nl-BE" dirty="0" err="1" smtClean="0"/>
              <a:t>Leak</a:t>
            </a:r>
            <a:r>
              <a:rPr lang="nl-BE" dirty="0" smtClean="0"/>
              <a:t> information back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attacker</a:t>
            </a:r>
            <a:r>
              <a:rPr lang="nl-BE" dirty="0" smtClean="0"/>
              <a:t> first:</a:t>
            </a:r>
          </a:p>
          <a:p>
            <a:r>
              <a:rPr lang="nl-BE" dirty="0" err="1" smtClean="0"/>
              <a:t>Leak</a:t>
            </a:r>
            <a:r>
              <a:rPr lang="nl-BE" dirty="0" smtClean="0"/>
              <a:t> pointer data, </a:t>
            </a:r>
            <a:r>
              <a:rPr lang="nl-BE" dirty="0" err="1" smtClean="0"/>
              <a:t>use</a:t>
            </a:r>
            <a:r>
              <a:rPr lang="nl-BE" dirty="0" smtClean="0"/>
              <a:t> </a:t>
            </a:r>
            <a:r>
              <a:rPr lang="nl-BE" dirty="0" err="1" smtClean="0"/>
              <a:t>tweaked</a:t>
            </a:r>
            <a:r>
              <a:rPr lang="nl-BE" dirty="0" smtClean="0"/>
              <a:t> </a:t>
            </a:r>
            <a:r>
              <a:rPr lang="nl-BE" dirty="0" err="1" smtClean="0"/>
              <a:t>exploit</a:t>
            </a:r>
            <a:r>
              <a:rPr lang="nl-BE" dirty="0" smtClean="0"/>
              <a:t> </a:t>
            </a:r>
            <a:r>
              <a:rPr lang="nl-BE" dirty="0" err="1" smtClean="0"/>
              <a:t>based</a:t>
            </a:r>
            <a:r>
              <a:rPr lang="nl-BE" dirty="0" smtClean="0"/>
              <a:t> on data</a:t>
            </a:r>
          </a:p>
          <a:p>
            <a:pPr lvl="1"/>
            <a:r>
              <a:rPr lang="nl-BE" dirty="0" smtClean="0"/>
              <a:t>Read </a:t>
            </a:r>
            <a:r>
              <a:rPr lang="nl-BE" dirty="0" err="1" smtClean="0"/>
              <a:t>outside</a:t>
            </a:r>
            <a:r>
              <a:rPr lang="nl-BE" dirty="0" smtClean="0"/>
              <a:t> array </a:t>
            </a:r>
            <a:r>
              <a:rPr lang="nl-BE" dirty="0" err="1" smtClean="0"/>
              <a:t>bounds</a:t>
            </a:r>
            <a:endParaRPr lang="nl-BE" dirty="0" smtClean="0"/>
          </a:p>
          <a:p>
            <a:pPr lvl="1"/>
            <a:r>
              <a:rPr lang="nl-BE" dirty="0" smtClean="0"/>
              <a:t>Format string </a:t>
            </a:r>
            <a:r>
              <a:rPr lang="nl-BE" dirty="0" err="1" smtClean="0"/>
              <a:t>vulnerabilities</a:t>
            </a:r>
            <a:r>
              <a:rPr lang="nl-BE" dirty="0" smtClean="0"/>
              <a:t> (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that</a:t>
            </a:r>
            <a:r>
              <a:rPr lang="nl-BE" dirty="0" smtClean="0"/>
              <a:t> common </a:t>
            </a:r>
            <a:r>
              <a:rPr lang="nl-BE" dirty="0" err="1" smtClean="0"/>
              <a:t>anymore</a:t>
            </a:r>
            <a:r>
              <a:rPr lang="nl-BE" dirty="0" smtClean="0"/>
              <a:t>?)</a:t>
            </a:r>
          </a:p>
          <a:p>
            <a:pPr lvl="1"/>
            <a:r>
              <a:rPr lang="nl-BE" dirty="0" err="1" smtClean="0"/>
              <a:t>Serialization</a:t>
            </a:r>
            <a:endParaRPr lang="nl-BE" dirty="0" smtClean="0"/>
          </a:p>
          <a:p>
            <a:pPr lvl="1"/>
            <a:r>
              <a:rPr lang="nl-BE" dirty="0" smtClean="0"/>
              <a:t>Timing side </a:t>
            </a:r>
            <a:r>
              <a:rPr lang="nl-BE" dirty="0" err="1" smtClean="0"/>
              <a:t>channels</a:t>
            </a:r>
            <a:r>
              <a:rPr lang="nl-BE" dirty="0" smtClean="0"/>
              <a:t> </a:t>
            </a:r>
            <a:r>
              <a:rPr lang="nl-BE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nl-BE" dirty="0" smtClean="0">
                <a:sym typeface="Wingdings" panose="05000000000000000000" pitchFamily="2" charset="2"/>
              </a:rPr>
              <a:t>…</a:t>
            </a:r>
            <a:endParaRPr lang="nl-BE" dirty="0" smtClean="0"/>
          </a:p>
          <a:p>
            <a:r>
              <a:rPr lang="nl-BE" dirty="0" smtClean="0"/>
              <a:t>In </a:t>
            </a:r>
            <a:r>
              <a:rPr lang="nl-BE" dirty="0" err="1" smtClean="0"/>
              <a:t>scripting</a:t>
            </a:r>
            <a:r>
              <a:rPr lang="nl-BE" dirty="0" smtClean="0"/>
              <a:t> </a:t>
            </a:r>
            <a:r>
              <a:rPr lang="nl-BE" dirty="0" err="1" smtClean="0"/>
              <a:t>languages</a:t>
            </a:r>
            <a:r>
              <a:rPr lang="nl-BE" dirty="0" smtClean="0"/>
              <a:t>: </a:t>
            </a:r>
            <a:r>
              <a:rPr lang="nl-BE" dirty="0" err="1" smtClean="0"/>
              <a:t>create</a:t>
            </a:r>
            <a:r>
              <a:rPr lang="nl-BE" dirty="0" smtClean="0"/>
              <a:t> </a:t>
            </a:r>
            <a:r>
              <a:rPr lang="nl-BE" dirty="0" err="1" smtClean="0"/>
              <a:t>exploit</a:t>
            </a:r>
            <a:r>
              <a:rPr lang="nl-BE" dirty="0" smtClean="0"/>
              <a:t> </a:t>
            </a:r>
            <a:r>
              <a:rPr lang="nl-BE" dirty="0" err="1" smtClean="0"/>
              <a:t>directly</a:t>
            </a:r>
            <a:r>
              <a:rPr lang="nl-BE" dirty="0" smtClean="0"/>
              <a:t> in the script</a:t>
            </a:r>
            <a:endParaRPr lang="nl-BE" dirty="0"/>
          </a:p>
          <a:p>
            <a:r>
              <a:rPr lang="nl-BE" dirty="0" err="1" smtClean="0"/>
              <a:t>Bruteforcing</a:t>
            </a:r>
            <a:r>
              <a:rPr lang="nl-BE" dirty="0" smtClean="0"/>
              <a:t> (</a:t>
            </a:r>
            <a:r>
              <a:rPr lang="nl-BE" dirty="0" err="1" smtClean="0"/>
              <a:t>if</a:t>
            </a:r>
            <a:r>
              <a:rPr lang="nl-BE" dirty="0" smtClean="0"/>
              <a:t> </a:t>
            </a:r>
            <a:r>
              <a:rPr lang="nl-BE" dirty="0" err="1" smtClean="0"/>
              <a:t>possible</a:t>
            </a:r>
            <a:r>
              <a:rPr lang="nl-BE" dirty="0" smtClean="0"/>
              <a:t>)</a:t>
            </a:r>
          </a:p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r>
              <a:rPr lang="nl-BE" dirty="0"/>
              <a:t>…</a:t>
            </a:r>
            <a:br>
              <a:rPr lang="nl-BE" dirty="0"/>
            </a:br>
            <a:r>
              <a:rPr lang="nl-BE" dirty="0">
                <a:solidFill>
                  <a:schemeClr val="bg1"/>
                </a:solidFill>
              </a:rPr>
              <a:t>https://www.bartcoppens.be</a:t>
            </a:r>
            <a:r>
              <a:rPr lang="nl-BE" dirty="0" smtClean="0">
                <a:solidFill>
                  <a:schemeClr val="bg1"/>
                </a:solidFill>
              </a:rPr>
              <a:t>/</a:t>
            </a:r>
            <a:endParaRPr lang="nl-BE" dirty="0" smtClean="0">
              <a:solidFill>
                <a:schemeClr val="bg1"/>
              </a:solidFill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1985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20" name="TextBox 19"/>
          <p:cNvSpPr txBox="1"/>
          <p:nvPr/>
        </p:nvSpPr>
        <p:spPr>
          <a:xfrm>
            <a:off x="2682908" y="2348880"/>
            <a:ext cx="2057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Waiting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clients</a:t>
            </a:r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21" name="Right Arrow 20"/>
          <p:cNvSpPr/>
          <p:nvPr/>
        </p:nvSpPr>
        <p:spPr>
          <a:xfrm rot="20067093">
            <a:off x="1468402" y="2685036"/>
            <a:ext cx="1290146" cy="51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connect</a:t>
            </a:r>
            <a:endParaRPr lang="nl-BE" dirty="0"/>
          </a:p>
        </p:txBody>
      </p:sp>
      <p:sp>
        <p:nvSpPr>
          <p:cNvPr id="30" name="Rectangle 29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6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20" name="TextBox 19"/>
          <p:cNvSpPr txBox="1"/>
          <p:nvPr/>
        </p:nvSpPr>
        <p:spPr>
          <a:xfrm>
            <a:off x="2682908" y="2348880"/>
            <a:ext cx="2242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Waiting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clients</a:t>
            </a:r>
            <a:r>
              <a:rPr lang="nl-BE" dirty="0" smtClean="0"/>
              <a:t>…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accept() </a:t>
            </a:r>
            <a:r>
              <a:rPr lang="nl-BE" dirty="0" err="1" smtClean="0"/>
              <a:t>connection</a:t>
            </a:r>
            <a:endParaRPr lang="nl-BE" dirty="0" smtClean="0"/>
          </a:p>
          <a:p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fork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Right Arrow 20"/>
          <p:cNvSpPr/>
          <p:nvPr/>
        </p:nvSpPr>
        <p:spPr>
          <a:xfrm rot="20067093">
            <a:off x="1468402" y="2685036"/>
            <a:ext cx="1290146" cy="51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connect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2" y="563417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119304" y="544950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0" name="TextBox 49"/>
          <p:cNvSpPr txBox="1"/>
          <p:nvPr/>
        </p:nvSpPr>
        <p:spPr>
          <a:xfrm>
            <a:off x="2706312" y="5106359"/>
            <a:ext cx="3036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Clone</a:t>
            </a:r>
            <a:r>
              <a:rPr lang="nl-BE" dirty="0" smtClean="0"/>
              <a:t> of the </a:t>
            </a:r>
            <a:r>
              <a:rPr lang="nl-BE" dirty="0" err="1" smtClean="0"/>
              <a:t>parent</a:t>
            </a:r>
            <a:r>
              <a:rPr lang="nl-BE" dirty="0" smtClean="0"/>
              <a:t> </a:t>
            </a:r>
            <a:r>
              <a:rPr lang="nl-BE" dirty="0" err="1" smtClean="0"/>
              <a:t>process</a:t>
            </a:r>
            <a:r>
              <a:rPr lang="nl-BE" dirty="0" smtClean="0"/>
              <a:t>:</a:t>
            </a:r>
          </a:p>
          <a:p>
            <a:r>
              <a:rPr lang="nl-BE" dirty="0" smtClean="0"/>
              <a:t>Same </a:t>
            </a:r>
            <a:r>
              <a:rPr lang="nl-BE" dirty="0" err="1" smtClean="0"/>
              <a:t>addresses</a:t>
            </a:r>
            <a:r>
              <a:rPr lang="nl-BE" dirty="0" smtClean="0"/>
              <a:t>, </a:t>
            </a:r>
            <a:r>
              <a:rPr lang="nl-BE" dirty="0" err="1" smtClean="0"/>
              <a:t>same</a:t>
            </a:r>
            <a:r>
              <a:rPr lang="nl-BE" dirty="0" smtClean="0"/>
              <a:t> cookie!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5400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/>
      <p:bldP spid="42" grpId="0" animBg="1"/>
      <p:bldP spid="49" grpId="0" animBg="1"/>
      <p:bldP spid="50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6911392" y="5106359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529048"/>
            <a:ext cx="23630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endParaRPr lang="nl-BE" dirty="0" smtClean="0"/>
          </a:p>
          <a:p>
            <a:r>
              <a:rPr lang="nl-BE" dirty="0" err="1" smtClean="0"/>
              <a:t>send</a:t>
            </a:r>
            <a:r>
              <a:rPr lang="nl-BE" dirty="0" smtClean="0"/>
              <a:t>(buffer)</a:t>
            </a:r>
          </a:p>
          <a:p>
            <a:r>
              <a:rPr lang="nl-BE" dirty="0" err="1" smtClean="0"/>
              <a:t>Connection+Server</a:t>
            </a:r>
            <a:r>
              <a:rPr lang="nl-BE" dirty="0" smtClean="0"/>
              <a:t> ok?</a:t>
            </a:r>
            <a:endParaRPr lang="nl-BE" dirty="0"/>
          </a:p>
        </p:txBody>
      </p:sp>
      <p:sp>
        <p:nvSpPr>
          <p:cNvPr id="51" name="TextBox 50"/>
          <p:cNvSpPr txBox="1"/>
          <p:nvPr/>
        </p:nvSpPr>
        <p:spPr>
          <a:xfrm>
            <a:off x="1915124" y="40736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 smtClean="0">
                <a:solidFill>
                  <a:schemeClr val="accent3"/>
                </a:solidFill>
                <a:latin typeface="Calibri"/>
              </a:rPr>
              <a:t>√</a:t>
            </a:r>
            <a:endParaRPr lang="nl-BE" b="1" dirty="0">
              <a:solidFill>
                <a:schemeClr val="accent3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81329" y="54359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 smtClean="0">
                <a:solidFill>
                  <a:schemeClr val="accent3"/>
                </a:solidFill>
                <a:latin typeface="Calibri"/>
              </a:rPr>
              <a:t>√</a:t>
            </a:r>
            <a:endParaRPr lang="nl-BE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48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1" grpId="0"/>
      <p:bldP spid="45" grpId="0" animBg="1"/>
      <p:bldP spid="46" grpId="0" animBg="1"/>
      <p:bldP spid="47" grpId="0" animBg="1"/>
      <p:bldP spid="48" grpId="0" animBg="1"/>
      <p:bldP spid="43" grpId="0" animBg="1"/>
      <p:bldP spid="50" grpId="0" animBg="1"/>
      <p:bldP spid="51" grpId="0"/>
      <p:bldP spid="52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</a:t>
            </a:r>
            <a:endParaRPr lang="nl-BE" dirty="0"/>
          </a:p>
        </p:txBody>
      </p:sp>
      <p:sp>
        <p:nvSpPr>
          <p:cNvPr id="52" name="Lightning Bolt 51"/>
          <p:cNvSpPr/>
          <p:nvPr/>
        </p:nvSpPr>
        <p:spPr>
          <a:xfrm>
            <a:off x="6637429" y="5407755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3" name="Lightning Bolt 52"/>
          <p:cNvSpPr/>
          <p:nvPr/>
        </p:nvSpPr>
        <p:spPr>
          <a:xfrm>
            <a:off x="1916958" y="4046338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529048"/>
            <a:ext cx="2821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dirty="0" err="1" smtClean="0"/>
              <a:t>cookie_guess</a:t>
            </a:r>
            <a:r>
              <a:rPr lang="nl-BE" dirty="0" smtClean="0"/>
              <a:t> = [0x00]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</a:t>
            </a:r>
            <a:r>
              <a:rPr lang="nl-BE" dirty="0" err="1" smtClean="0"/>
              <a:t>cookie_guess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0025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529048"/>
            <a:ext cx="2821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dirty="0" err="1" smtClean="0"/>
              <a:t>cookie_guess</a:t>
            </a:r>
            <a:r>
              <a:rPr lang="nl-BE" dirty="0" smtClean="0"/>
              <a:t> = [0x00]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</a:t>
            </a:r>
            <a:r>
              <a:rPr lang="nl-BE" dirty="0" err="1" smtClean="0"/>
              <a:t>cookie_guess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2568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21" name="Right Arrow 20"/>
          <p:cNvSpPr/>
          <p:nvPr/>
        </p:nvSpPr>
        <p:spPr>
          <a:xfrm rot="20067093">
            <a:off x="1468402" y="2685036"/>
            <a:ext cx="1290146" cy="51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connect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1</a:t>
            </a:r>
            <a:endParaRPr lang="nl-BE" dirty="0"/>
          </a:p>
        </p:txBody>
      </p:sp>
      <p:sp>
        <p:nvSpPr>
          <p:cNvPr id="52" name="Lightning Bolt 51"/>
          <p:cNvSpPr/>
          <p:nvPr/>
        </p:nvSpPr>
        <p:spPr>
          <a:xfrm>
            <a:off x="6637429" y="5407755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3" name="Lightning Bolt 52"/>
          <p:cNvSpPr/>
          <p:nvPr/>
        </p:nvSpPr>
        <p:spPr>
          <a:xfrm>
            <a:off x="1916958" y="4046338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529048"/>
            <a:ext cx="2821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dirty="0" err="1" smtClean="0"/>
              <a:t>cookie_guess</a:t>
            </a:r>
            <a:r>
              <a:rPr lang="nl-BE" dirty="0" smtClean="0"/>
              <a:t> = [0x01]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</a:t>
            </a:r>
            <a:r>
              <a:rPr lang="nl-BE" dirty="0" err="1" smtClean="0"/>
              <a:t>cookie_guess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9853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43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529048"/>
            <a:ext cx="2821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dirty="0" err="1" smtClean="0"/>
              <a:t>cookie_guess</a:t>
            </a:r>
            <a:r>
              <a:rPr lang="nl-BE" dirty="0" smtClean="0"/>
              <a:t> = [0x02]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</a:t>
            </a:r>
            <a:r>
              <a:rPr lang="nl-BE" dirty="0" err="1" smtClean="0"/>
              <a:t>cookie_guess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</a:t>
            </a:r>
            <a:r>
              <a:rPr lang="nl-BE" dirty="0" smtClean="0"/>
              <a:t>ok!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1915124" y="40736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 smtClean="0">
                <a:solidFill>
                  <a:schemeClr val="accent3"/>
                </a:solidFill>
                <a:latin typeface="Calibri"/>
              </a:rPr>
              <a:t>√</a:t>
            </a:r>
            <a:endParaRPr lang="nl-BE" b="1" dirty="0">
              <a:solidFill>
                <a:schemeClr val="accent3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81329" y="54359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 smtClean="0">
                <a:solidFill>
                  <a:schemeClr val="accent3"/>
                </a:solidFill>
                <a:latin typeface="Calibri"/>
              </a:rPr>
              <a:t>√</a:t>
            </a:r>
            <a:endParaRPr lang="nl-BE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8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4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52" name="Lightning Bolt 51"/>
          <p:cNvSpPr/>
          <p:nvPr/>
        </p:nvSpPr>
        <p:spPr>
          <a:xfrm>
            <a:off x="6637429" y="5407755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3" name="Lightning Bolt 52"/>
          <p:cNvSpPr/>
          <p:nvPr/>
        </p:nvSpPr>
        <p:spPr>
          <a:xfrm>
            <a:off x="1916958" y="4046338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529048"/>
            <a:ext cx="2821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dirty="0" err="1" smtClean="0"/>
              <a:t>cookie_guess</a:t>
            </a:r>
            <a:r>
              <a:rPr lang="nl-BE" dirty="0" smtClean="0"/>
              <a:t> = [0x02, 0x00]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</a:t>
            </a:r>
            <a:r>
              <a:rPr lang="nl-BE" dirty="0" err="1" smtClean="0"/>
              <a:t>cookie_guess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4" name="Rectangle 43"/>
          <p:cNvSpPr/>
          <p:nvPr/>
        </p:nvSpPr>
        <p:spPr>
          <a:xfrm>
            <a:off x="7199426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4212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21" name="Right Arrow 20"/>
          <p:cNvSpPr/>
          <p:nvPr/>
        </p:nvSpPr>
        <p:spPr>
          <a:xfrm rot="20067093">
            <a:off x="1468402" y="2685036"/>
            <a:ext cx="1290146" cy="51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connect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52" name="Lightning Bolt 51"/>
          <p:cNvSpPr/>
          <p:nvPr/>
        </p:nvSpPr>
        <p:spPr>
          <a:xfrm>
            <a:off x="6637429" y="5407755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3" name="Lightning Bolt 52"/>
          <p:cNvSpPr/>
          <p:nvPr/>
        </p:nvSpPr>
        <p:spPr>
          <a:xfrm>
            <a:off x="1916958" y="4046338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529048"/>
            <a:ext cx="2821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dirty="0" err="1" smtClean="0"/>
              <a:t>cookie_guess</a:t>
            </a:r>
            <a:r>
              <a:rPr lang="nl-BE" dirty="0" smtClean="0"/>
              <a:t> = [0x02, 0x01]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</a:t>
            </a:r>
            <a:r>
              <a:rPr lang="nl-BE" dirty="0" err="1" smtClean="0"/>
              <a:t>cookie_guess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4" name="Rectangle 43"/>
          <p:cNvSpPr/>
          <p:nvPr/>
        </p:nvSpPr>
        <p:spPr>
          <a:xfrm>
            <a:off x="7199426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1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5592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2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21" name="Right Arrow 20"/>
          <p:cNvSpPr/>
          <p:nvPr/>
        </p:nvSpPr>
        <p:spPr>
          <a:xfrm rot="20067093">
            <a:off x="1468402" y="2685036"/>
            <a:ext cx="1290146" cy="51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connect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52" name="Lightning Bolt 51"/>
          <p:cNvSpPr/>
          <p:nvPr/>
        </p:nvSpPr>
        <p:spPr>
          <a:xfrm>
            <a:off x="6637429" y="5407755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3" name="Lightning Bolt 52"/>
          <p:cNvSpPr/>
          <p:nvPr/>
        </p:nvSpPr>
        <p:spPr>
          <a:xfrm>
            <a:off x="1916958" y="4046338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529048"/>
            <a:ext cx="4203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dirty="0" err="1" smtClean="0"/>
              <a:t>cookie_guess</a:t>
            </a:r>
            <a:r>
              <a:rPr lang="nl-BE" dirty="0" smtClean="0"/>
              <a:t> = [0x02, 0x01, 0x42, …, 0x09]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</a:t>
            </a:r>
            <a:r>
              <a:rPr lang="nl-BE" dirty="0" err="1" smtClean="0"/>
              <a:t>cookie_guess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4" name="Rectangle 43"/>
          <p:cNvSpPr/>
          <p:nvPr/>
        </p:nvSpPr>
        <p:spPr>
          <a:xfrm>
            <a:off x="7199426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1</a:t>
            </a:r>
            <a:endParaRPr lang="nl-BE" dirty="0"/>
          </a:p>
        </p:txBody>
      </p:sp>
      <p:sp>
        <p:nvSpPr>
          <p:cNvPr id="54" name="Rectangle 53"/>
          <p:cNvSpPr/>
          <p:nvPr/>
        </p:nvSpPr>
        <p:spPr>
          <a:xfrm>
            <a:off x="8316410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9</a:t>
            </a:r>
            <a:endParaRPr lang="nl-BE" dirty="0"/>
          </a:p>
        </p:txBody>
      </p:sp>
      <p:sp>
        <p:nvSpPr>
          <p:cNvPr id="55" name="TextBox 54"/>
          <p:cNvSpPr txBox="1"/>
          <p:nvPr/>
        </p:nvSpPr>
        <p:spPr>
          <a:xfrm>
            <a:off x="1915124" y="40736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 smtClean="0">
                <a:solidFill>
                  <a:schemeClr val="accent3"/>
                </a:solidFill>
                <a:latin typeface="Calibri"/>
              </a:rPr>
              <a:t>√</a:t>
            </a:r>
            <a:endParaRPr lang="nl-BE" b="1" dirty="0">
              <a:solidFill>
                <a:schemeClr val="accent3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81329" y="54359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 smtClean="0">
                <a:solidFill>
                  <a:schemeClr val="accent3"/>
                </a:solidFill>
                <a:latin typeface="Calibri"/>
              </a:rPr>
              <a:t>√</a:t>
            </a:r>
            <a:endParaRPr lang="nl-BE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40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5" grpId="0"/>
      <p:bldP spid="56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21" name="Right Arrow 20"/>
          <p:cNvSpPr/>
          <p:nvPr/>
        </p:nvSpPr>
        <p:spPr>
          <a:xfrm rot="20067093">
            <a:off x="1468402" y="2685036"/>
            <a:ext cx="1290146" cy="51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connect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879" y="5534056"/>
            <a:ext cx="52385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b="1" dirty="0" smtClean="0"/>
              <a:t>cookie = [0x02, 0x01, 0x42, …, 0x09] </a:t>
            </a:r>
            <a:r>
              <a:rPr lang="nl-BE" dirty="0" err="1" smtClean="0"/>
              <a:t>identified</a:t>
            </a:r>
            <a:r>
              <a:rPr lang="nl-BE" dirty="0" smtClean="0"/>
              <a:t> cookie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cookie)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4" name="Rectangle 43"/>
          <p:cNvSpPr/>
          <p:nvPr/>
        </p:nvSpPr>
        <p:spPr>
          <a:xfrm>
            <a:off x="7199426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1</a:t>
            </a:r>
            <a:endParaRPr lang="nl-BE" dirty="0"/>
          </a:p>
        </p:txBody>
      </p:sp>
      <p:sp>
        <p:nvSpPr>
          <p:cNvPr id="54" name="Rectangle 53"/>
          <p:cNvSpPr/>
          <p:nvPr/>
        </p:nvSpPr>
        <p:spPr>
          <a:xfrm>
            <a:off x="8316410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9</a:t>
            </a:r>
            <a:endParaRPr lang="nl-BE" dirty="0"/>
          </a:p>
        </p:txBody>
      </p:sp>
      <p:sp>
        <p:nvSpPr>
          <p:cNvPr id="5" name="Right Arrow 4"/>
          <p:cNvSpPr/>
          <p:nvPr/>
        </p:nvSpPr>
        <p:spPr>
          <a:xfrm>
            <a:off x="3400994" y="6181262"/>
            <a:ext cx="288413" cy="2574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TextBox 17"/>
          <p:cNvSpPr txBox="1"/>
          <p:nvPr/>
        </p:nvSpPr>
        <p:spPr>
          <a:xfrm>
            <a:off x="3664881" y="6109712"/>
            <a:ext cx="154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Saved</a:t>
            </a:r>
            <a:r>
              <a:rPr lang="nl-BE" dirty="0" smtClean="0"/>
              <a:t> </a:t>
            </a:r>
            <a:r>
              <a:rPr lang="nl-BE" dirty="0" err="1" smtClean="0"/>
              <a:t>rbx</a:t>
            </a:r>
            <a:r>
              <a:rPr lang="nl-BE" dirty="0" smtClean="0"/>
              <a:t>, etc.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2700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21" name="Right Arrow 20"/>
          <p:cNvSpPr/>
          <p:nvPr/>
        </p:nvSpPr>
        <p:spPr>
          <a:xfrm rot="20067093">
            <a:off x="1468402" y="2685036"/>
            <a:ext cx="1290146" cy="51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connect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52" name="Lightning Bolt 51"/>
          <p:cNvSpPr/>
          <p:nvPr/>
        </p:nvSpPr>
        <p:spPr>
          <a:xfrm>
            <a:off x="6637429" y="5407755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3" name="Lightning Bolt 52"/>
          <p:cNvSpPr/>
          <p:nvPr/>
        </p:nvSpPr>
        <p:spPr>
          <a:xfrm>
            <a:off x="1916958" y="4046338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939" y="5261022"/>
            <a:ext cx="40659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b="1" dirty="0" smtClean="0"/>
              <a:t>cookie = [0x02, 0x01, 0x42, …, 0x09]</a:t>
            </a:r>
          </a:p>
          <a:p>
            <a:r>
              <a:rPr lang="nl-BE" dirty="0" err="1" smtClean="0"/>
              <a:t>local_stack_guess</a:t>
            </a:r>
            <a:r>
              <a:rPr lang="nl-BE" dirty="0" smtClean="0"/>
              <a:t> = [0x00]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cookie + </a:t>
            </a:r>
            <a:r>
              <a:rPr lang="nl-BE" dirty="0" err="1" smtClean="0"/>
              <a:t>local_stack_guess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4" name="Rectangle 43"/>
          <p:cNvSpPr/>
          <p:nvPr/>
        </p:nvSpPr>
        <p:spPr>
          <a:xfrm>
            <a:off x="7199426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1</a:t>
            </a:r>
            <a:endParaRPr lang="nl-BE" dirty="0"/>
          </a:p>
        </p:txBody>
      </p:sp>
      <p:sp>
        <p:nvSpPr>
          <p:cNvPr id="54" name="Rectangle 53"/>
          <p:cNvSpPr/>
          <p:nvPr/>
        </p:nvSpPr>
        <p:spPr>
          <a:xfrm>
            <a:off x="8316410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9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0510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21" name="Right Arrow 20"/>
          <p:cNvSpPr/>
          <p:nvPr/>
        </p:nvSpPr>
        <p:spPr>
          <a:xfrm rot="20067093">
            <a:off x="1468402" y="2685036"/>
            <a:ext cx="1290146" cy="51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connect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52" name="Lightning Bolt 51"/>
          <p:cNvSpPr/>
          <p:nvPr/>
        </p:nvSpPr>
        <p:spPr>
          <a:xfrm>
            <a:off x="6637429" y="5407755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3" name="Lightning Bolt 52"/>
          <p:cNvSpPr/>
          <p:nvPr/>
        </p:nvSpPr>
        <p:spPr>
          <a:xfrm>
            <a:off x="1916958" y="4046338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4987042"/>
            <a:ext cx="572099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b="1" dirty="0" smtClean="0"/>
              <a:t>cookie = [0x02, 0x01, 0x42, …, 0x09]</a:t>
            </a:r>
          </a:p>
          <a:p>
            <a:r>
              <a:rPr lang="nl-BE" b="1" dirty="0" err="1" smtClean="0"/>
              <a:t>local_stack</a:t>
            </a:r>
            <a:r>
              <a:rPr lang="nl-BE" b="1" dirty="0" smtClean="0"/>
              <a:t> = [0x00, 0x00, …]</a:t>
            </a:r>
          </a:p>
          <a:p>
            <a:r>
              <a:rPr lang="nl-BE" dirty="0" err="1" smtClean="0"/>
              <a:t>return_address_guess</a:t>
            </a:r>
            <a:r>
              <a:rPr lang="nl-BE" dirty="0" smtClean="0"/>
              <a:t> = [0x00]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cookie + </a:t>
            </a:r>
            <a:r>
              <a:rPr lang="nl-BE" dirty="0" err="1" smtClean="0"/>
              <a:t>local_stack</a:t>
            </a:r>
            <a:r>
              <a:rPr lang="nl-BE" dirty="0" smtClean="0"/>
              <a:t> + </a:t>
            </a:r>
            <a:r>
              <a:rPr lang="nl-BE" dirty="0" err="1" smtClean="0"/>
              <a:t>return_address_guess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4" name="Rectangle 43"/>
          <p:cNvSpPr/>
          <p:nvPr/>
        </p:nvSpPr>
        <p:spPr>
          <a:xfrm>
            <a:off x="7199426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1</a:t>
            </a:r>
            <a:endParaRPr lang="nl-BE" dirty="0"/>
          </a:p>
        </p:txBody>
      </p:sp>
      <p:sp>
        <p:nvSpPr>
          <p:cNvPr id="54" name="Rectangle 53"/>
          <p:cNvSpPr/>
          <p:nvPr/>
        </p:nvSpPr>
        <p:spPr>
          <a:xfrm>
            <a:off x="8316410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9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6911392" y="580526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168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Generalized</a:t>
            </a:r>
            <a:r>
              <a:rPr lang="nl-BE" dirty="0" smtClean="0"/>
              <a:t> Stack Reading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2682908" y="1556792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4843529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7147404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3924309" y="1556792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6508228" y="1556792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6785636" y="3637495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4" name="Rectangle 13"/>
          <p:cNvSpPr/>
          <p:nvPr/>
        </p:nvSpPr>
        <p:spPr>
          <a:xfrm>
            <a:off x="6785636" y="326149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25596" y="309040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93548" y="2905741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Rectangle 16"/>
          <p:cNvSpPr/>
          <p:nvPr/>
        </p:nvSpPr>
        <p:spPr>
          <a:xfrm>
            <a:off x="6785636" y="2890550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cookie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272330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Client</a:t>
            </a:r>
            <a:endParaRPr lang="nl-BE" dirty="0"/>
          </a:p>
        </p:txBody>
      </p:sp>
      <p:sp>
        <p:nvSpPr>
          <p:cNvPr id="21" name="Right Arrow 20"/>
          <p:cNvSpPr/>
          <p:nvPr/>
        </p:nvSpPr>
        <p:spPr>
          <a:xfrm rot="20067093">
            <a:off x="1468402" y="2685036"/>
            <a:ext cx="1290146" cy="51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connect</a:t>
            </a:r>
            <a:endParaRPr lang="nl-BE" dirty="0"/>
          </a:p>
        </p:txBody>
      </p:sp>
      <p:sp>
        <p:nvSpPr>
          <p:cNvPr id="33" name="Rectangle 32"/>
          <p:cNvSpPr/>
          <p:nvPr/>
        </p:nvSpPr>
        <p:spPr>
          <a:xfrm>
            <a:off x="2780294" y="4365104"/>
            <a:ext cx="1241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4940915" y="4365104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35" name="Rectangle 34"/>
          <p:cNvSpPr/>
          <p:nvPr/>
        </p:nvSpPr>
        <p:spPr>
          <a:xfrm>
            <a:off x="7244790" y="4365104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36" name="Rectangle 35"/>
          <p:cNvSpPr/>
          <p:nvPr/>
        </p:nvSpPr>
        <p:spPr>
          <a:xfrm>
            <a:off x="4021695" y="4365104"/>
            <a:ext cx="9192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6605614" y="4365104"/>
            <a:ext cx="19704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6911392" y="6181262"/>
            <a:ext cx="1693052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6911392" y="5805264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551351" y="5271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77747" y="509159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</a:t>
            </a:r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6911392" y="5434317"/>
            <a:ext cx="1693052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11392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46" name="Rectangle 45"/>
          <p:cNvSpPr/>
          <p:nvPr/>
        </p:nvSpPr>
        <p:spPr>
          <a:xfrm>
            <a:off x="719942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v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748746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</a:t>
            </a:r>
            <a:endParaRPr lang="nl-BE" dirty="0"/>
          </a:p>
        </p:txBody>
      </p:sp>
      <p:sp>
        <p:nvSpPr>
          <p:cNvPr id="48" name="Rectangle 47"/>
          <p:cNvSpPr/>
          <p:nvPr/>
        </p:nvSpPr>
        <p:spPr>
          <a:xfrm>
            <a:off x="7775494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</a:t>
            </a:r>
          </a:p>
        </p:txBody>
      </p:sp>
      <p:sp>
        <p:nvSpPr>
          <p:cNvPr id="49" name="Left-Right Arrow 48"/>
          <p:cNvSpPr/>
          <p:nvPr/>
        </p:nvSpPr>
        <p:spPr>
          <a:xfrm rot="1671540">
            <a:off x="1391792" y="4001984"/>
            <a:ext cx="1346747" cy="5127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ectangle 42"/>
          <p:cNvSpPr/>
          <p:nvPr/>
        </p:nvSpPr>
        <p:spPr>
          <a:xfrm>
            <a:off x="8028376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</a:t>
            </a:r>
            <a:endParaRPr lang="nl-BE" dirty="0"/>
          </a:p>
        </p:txBody>
      </p:sp>
      <p:sp>
        <p:nvSpPr>
          <p:cNvPr id="50" name="Rectangle 49"/>
          <p:cNvSpPr/>
          <p:nvPr/>
        </p:nvSpPr>
        <p:spPr>
          <a:xfrm>
            <a:off x="8316410" y="5106359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</a:t>
            </a:r>
            <a:endParaRPr lang="nl-BE" dirty="0"/>
          </a:p>
        </p:txBody>
      </p:sp>
      <p:sp>
        <p:nvSpPr>
          <p:cNvPr id="51" name="Rectangle 50"/>
          <p:cNvSpPr/>
          <p:nvPr/>
        </p:nvSpPr>
        <p:spPr>
          <a:xfrm>
            <a:off x="6911392" y="542952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2682908" y="2348880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Waiting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clients</a:t>
            </a:r>
            <a:r>
              <a:rPr lang="nl-BE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4987042"/>
            <a:ext cx="50797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= “Overflow”</a:t>
            </a:r>
          </a:p>
          <a:p>
            <a:r>
              <a:rPr lang="nl-BE" b="1" dirty="0" smtClean="0"/>
              <a:t>cookie = [0x02, 0x01, 0x42, …, 0x09]</a:t>
            </a:r>
          </a:p>
          <a:p>
            <a:r>
              <a:rPr lang="nl-BE" b="1" dirty="0" err="1" smtClean="0"/>
              <a:t>local_stack</a:t>
            </a:r>
            <a:r>
              <a:rPr lang="nl-BE" b="1" dirty="0" smtClean="0"/>
              <a:t> = [0x00, 0x00, …]</a:t>
            </a:r>
          </a:p>
          <a:p>
            <a:r>
              <a:rPr lang="nl-BE" b="1" dirty="0" err="1" smtClean="0"/>
              <a:t>return_address</a:t>
            </a:r>
            <a:r>
              <a:rPr lang="nl-BE" b="1" dirty="0" smtClean="0"/>
              <a:t> = [0x7f, 0x3c, …]</a:t>
            </a:r>
          </a:p>
          <a:p>
            <a:r>
              <a:rPr lang="nl-BE" dirty="0" err="1" smtClean="0"/>
              <a:t>send</a:t>
            </a:r>
            <a:r>
              <a:rPr lang="nl-BE" dirty="0" smtClean="0"/>
              <a:t>(buffer + cookie + </a:t>
            </a:r>
            <a:r>
              <a:rPr lang="nl-BE" dirty="0" err="1" smtClean="0"/>
              <a:t>local_stack</a:t>
            </a:r>
            <a:r>
              <a:rPr lang="nl-BE" dirty="0" smtClean="0"/>
              <a:t> + </a:t>
            </a:r>
            <a:r>
              <a:rPr lang="nl-BE" dirty="0" err="1" smtClean="0"/>
              <a:t>return_address</a:t>
            </a:r>
            <a:r>
              <a:rPr lang="nl-BE" dirty="0" smtClean="0"/>
              <a:t>)</a:t>
            </a:r>
          </a:p>
          <a:p>
            <a:r>
              <a:rPr lang="nl-BE" dirty="0" err="1"/>
              <a:t>Connection+Server</a:t>
            </a:r>
            <a:r>
              <a:rPr lang="nl-BE" dirty="0"/>
              <a:t> ok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4" name="Rectangle 43"/>
          <p:cNvSpPr/>
          <p:nvPr/>
        </p:nvSpPr>
        <p:spPr>
          <a:xfrm>
            <a:off x="7199426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1</a:t>
            </a:r>
            <a:endParaRPr lang="nl-BE" dirty="0"/>
          </a:p>
        </p:txBody>
      </p:sp>
      <p:sp>
        <p:nvSpPr>
          <p:cNvPr id="54" name="Rectangle 53"/>
          <p:cNvSpPr/>
          <p:nvPr/>
        </p:nvSpPr>
        <p:spPr>
          <a:xfrm>
            <a:off x="8316410" y="5425002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9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6911392" y="5805264"/>
            <a:ext cx="288034" cy="37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</a:t>
            </a:r>
            <a:endParaRPr lang="nl-BE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303608" y="4941168"/>
            <a:ext cx="401086" cy="1049945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71800" y="3933056"/>
            <a:ext cx="3982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Load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known</a:t>
            </a:r>
            <a:r>
              <a:rPr lang="nl-BE" dirty="0" smtClean="0"/>
              <a:t>!             ROP </a:t>
            </a:r>
            <a:r>
              <a:rPr lang="nl-BE" dirty="0" err="1" smtClean="0"/>
              <a:t>chains</a:t>
            </a:r>
            <a:r>
              <a:rPr lang="nl-BE" dirty="0" smtClean="0"/>
              <a:t>!</a:t>
            </a:r>
            <a:endParaRPr lang="nl-BE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771800" y="5002269"/>
            <a:ext cx="936600" cy="0"/>
          </a:xfrm>
          <a:prstGeom prst="straightConnector1">
            <a:avLst/>
          </a:prstGeom>
          <a:ln w="25400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ight Arrow 56"/>
          <p:cNvSpPr/>
          <p:nvPr/>
        </p:nvSpPr>
        <p:spPr>
          <a:xfrm>
            <a:off x="4940915" y="3996564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443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7" grpId="0" animBg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Some</a:t>
            </a:r>
            <a:r>
              <a:rPr lang="nl-BE" dirty="0" smtClean="0"/>
              <a:t> </a:t>
            </a:r>
            <a:r>
              <a:rPr lang="nl-BE" dirty="0" err="1" smtClean="0"/>
              <a:t>other</a:t>
            </a:r>
            <a:r>
              <a:rPr lang="nl-BE" dirty="0" smtClean="0"/>
              <a:t> </a:t>
            </a:r>
            <a:r>
              <a:rPr lang="nl-BE" dirty="0" err="1" smtClean="0"/>
              <a:t>exploitation</a:t>
            </a:r>
            <a:r>
              <a:rPr lang="nl-BE" dirty="0" smtClean="0"/>
              <a:t> </a:t>
            </a:r>
            <a:r>
              <a:rPr lang="nl-BE" dirty="0" err="1" smtClean="0"/>
              <a:t>techniques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JIT </a:t>
            </a:r>
            <a:r>
              <a:rPr lang="nl-BE" dirty="0" err="1" smtClean="0"/>
              <a:t>spraying</a:t>
            </a:r>
            <a:endParaRPr lang="nl-BE" dirty="0" smtClean="0"/>
          </a:p>
          <a:p>
            <a:r>
              <a:rPr lang="nl-BE" dirty="0" err="1" smtClean="0"/>
              <a:t>Heap</a:t>
            </a:r>
            <a:r>
              <a:rPr lang="nl-BE" dirty="0" smtClean="0"/>
              <a:t> spray, </a:t>
            </a:r>
            <a:r>
              <a:rPr lang="nl-BE" dirty="0" err="1" smtClean="0"/>
              <a:t>heap</a:t>
            </a:r>
            <a:r>
              <a:rPr lang="nl-BE" dirty="0" smtClean="0"/>
              <a:t> </a:t>
            </a:r>
            <a:r>
              <a:rPr lang="nl-BE" dirty="0" err="1" smtClean="0"/>
              <a:t>grooming</a:t>
            </a:r>
            <a:r>
              <a:rPr lang="nl-BE" dirty="0" smtClean="0"/>
              <a:t>/</a:t>
            </a:r>
            <a:r>
              <a:rPr lang="nl-BE" dirty="0" err="1" smtClean="0"/>
              <a:t>feng</a:t>
            </a:r>
            <a:r>
              <a:rPr lang="nl-BE" dirty="0" smtClean="0"/>
              <a:t> </a:t>
            </a:r>
            <a:r>
              <a:rPr lang="nl-BE" dirty="0" err="1" smtClean="0"/>
              <a:t>shui</a:t>
            </a:r>
            <a:endParaRPr lang="nl-BE" dirty="0" smtClean="0"/>
          </a:p>
          <a:p>
            <a:r>
              <a:rPr lang="nl-BE" dirty="0" smtClean="0"/>
              <a:t>Buffers in </a:t>
            </a:r>
            <a:r>
              <a:rPr lang="nl-BE" dirty="0" err="1" smtClean="0"/>
              <a:t>statically</a:t>
            </a:r>
            <a:r>
              <a:rPr lang="nl-BE" dirty="0" smtClean="0"/>
              <a:t> </a:t>
            </a:r>
            <a:r>
              <a:rPr lang="nl-BE" dirty="0" err="1" smtClean="0"/>
              <a:t>allocated</a:t>
            </a:r>
            <a:r>
              <a:rPr lang="nl-BE" dirty="0" smtClean="0"/>
              <a:t> </a:t>
            </a:r>
            <a:r>
              <a:rPr lang="nl-BE" dirty="0" err="1" smtClean="0"/>
              <a:t>sections</a:t>
            </a:r>
            <a:r>
              <a:rPr lang="nl-BE" dirty="0" smtClean="0"/>
              <a:t> (data, BSS, </a:t>
            </a:r>
            <a:r>
              <a:rPr lang="nl-BE" dirty="0" err="1" smtClean="0"/>
              <a:t>etc</a:t>
            </a:r>
            <a:r>
              <a:rPr lang="nl-BE" dirty="0" smtClean="0"/>
              <a:t>)</a:t>
            </a:r>
          </a:p>
          <a:p>
            <a:r>
              <a:rPr lang="nl-BE" smtClean="0"/>
              <a:t>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053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Some</a:t>
            </a:r>
            <a:r>
              <a:rPr lang="nl-BE" dirty="0" smtClean="0"/>
              <a:t> </a:t>
            </a:r>
            <a:r>
              <a:rPr lang="nl-BE" dirty="0" err="1" smtClean="0"/>
              <a:t>other</a:t>
            </a:r>
            <a:r>
              <a:rPr lang="nl-BE" dirty="0" smtClean="0"/>
              <a:t> </a:t>
            </a:r>
            <a:r>
              <a:rPr lang="nl-BE" dirty="0" err="1" smtClean="0"/>
              <a:t>vulnerabilities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exploit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BE" dirty="0" err="1" smtClean="0"/>
              <a:t>Exploiting</a:t>
            </a:r>
            <a:r>
              <a:rPr lang="nl-BE" dirty="0" smtClean="0"/>
              <a:t> double free/</a:t>
            </a:r>
            <a:r>
              <a:rPr lang="nl-BE" dirty="0" err="1" smtClean="0"/>
              <a:t>use</a:t>
            </a:r>
            <a:r>
              <a:rPr lang="nl-BE" dirty="0" smtClean="0"/>
              <a:t> </a:t>
            </a:r>
            <a:r>
              <a:rPr lang="nl-BE" dirty="0" err="1" smtClean="0"/>
              <a:t>after</a:t>
            </a:r>
            <a:r>
              <a:rPr lang="nl-BE" dirty="0" smtClean="0"/>
              <a:t> free/</a:t>
            </a:r>
            <a:r>
              <a:rPr lang="nl-BE" dirty="0" err="1" smtClean="0"/>
              <a:t>etc</a:t>
            </a:r>
            <a:endParaRPr lang="nl-BE" dirty="0" smtClean="0"/>
          </a:p>
          <a:p>
            <a:r>
              <a:rPr lang="nl-BE" dirty="0" err="1" smtClean="0"/>
              <a:t>Heap</a:t>
            </a:r>
            <a:r>
              <a:rPr lang="nl-BE" dirty="0" smtClean="0"/>
              <a:t> spray, </a:t>
            </a:r>
            <a:r>
              <a:rPr lang="nl-BE" dirty="0" err="1" smtClean="0"/>
              <a:t>heap</a:t>
            </a:r>
            <a:r>
              <a:rPr lang="nl-BE" dirty="0" smtClean="0"/>
              <a:t> </a:t>
            </a:r>
            <a:r>
              <a:rPr lang="nl-BE" dirty="0" err="1" smtClean="0"/>
              <a:t>grooming</a:t>
            </a:r>
            <a:r>
              <a:rPr lang="nl-BE" dirty="0" smtClean="0"/>
              <a:t>/</a:t>
            </a:r>
            <a:r>
              <a:rPr lang="nl-BE" dirty="0" err="1" smtClean="0"/>
              <a:t>feng</a:t>
            </a:r>
            <a:r>
              <a:rPr lang="nl-BE" dirty="0" smtClean="0"/>
              <a:t> </a:t>
            </a:r>
            <a:r>
              <a:rPr lang="nl-BE" dirty="0" err="1" smtClean="0"/>
              <a:t>shui</a:t>
            </a:r>
            <a:endParaRPr lang="nl-BE" dirty="0" smtClean="0"/>
          </a:p>
          <a:p>
            <a:r>
              <a:rPr lang="nl-BE" dirty="0" smtClean="0"/>
              <a:t>Type </a:t>
            </a:r>
            <a:r>
              <a:rPr lang="nl-BE" dirty="0" err="1" smtClean="0"/>
              <a:t>confusion</a:t>
            </a:r>
            <a:endParaRPr lang="nl-BE" dirty="0" smtClean="0"/>
          </a:p>
          <a:p>
            <a:r>
              <a:rPr lang="en-US" dirty="0" smtClean="0"/>
              <a:t>Races</a:t>
            </a:r>
          </a:p>
          <a:p>
            <a:r>
              <a:rPr lang="en-US" dirty="0" smtClean="0"/>
              <a:t>Integer overflows</a:t>
            </a:r>
          </a:p>
          <a:p>
            <a:r>
              <a:rPr lang="en-US" dirty="0" smtClean="0"/>
              <a:t>Your regular kind of vulnerability, but in the kernel</a:t>
            </a:r>
            <a:endParaRPr lang="nl-BE" dirty="0" smtClean="0"/>
          </a:p>
          <a:p>
            <a:r>
              <a:rPr lang="en-US" dirty="0" smtClean="0"/>
              <a:t>The sky is the limit…</a:t>
            </a:r>
          </a:p>
          <a:p>
            <a:r>
              <a:rPr lang="nl-BE" dirty="0" smtClean="0"/>
              <a:t>Have a look at googleprojectzero.blogspot.com</a:t>
            </a:r>
          </a:p>
          <a:p>
            <a:r>
              <a:rPr lang="nl-BE" dirty="0" smtClean="0"/>
              <a:t>Have a look at The Art of Software Security Assessment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0324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4" name="Rectangle 33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frame of </a:t>
            </a:r>
            <a:r>
              <a:rPr lang="nl-BE" dirty="0" err="1" smtClean="0"/>
              <a:t>main</a:t>
            </a:r>
            <a:endParaRPr lang="nl-BE" dirty="0" smtClean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5527746" y="465313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TextBox 16"/>
          <p:cNvSpPr txBox="1"/>
          <p:nvPr/>
        </p:nvSpPr>
        <p:spPr>
          <a:xfrm>
            <a:off x="179510" y="5560074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11558" y="574474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Return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main</a:t>
            </a:r>
            <a:endParaRPr lang="nl-BE" dirty="0"/>
          </a:p>
        </p:txBody>
      </p:sp>
      <p:sp>
        <p:nvSpPr>
          <p:cNvPr id="23" name="TextBox 22"/>
          <p:cNvSpPr txBox="1"/>
          <p:nvPr/>
        </p:nvSpPr>
        <p:spPr>
          <a:xfrm>
            <a:off x="179509" y="414908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11557" y="433374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059828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2771794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5" name="TextBox 34"/>
          <p:cNvSpPr txBox="1"/>
          <p:nvPr/>
        </p:nvSpPr>
        <p:spPr>
          <a:xfrm>
            <a:off x="1336571" y="374839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buffer[0]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227623" y="5395685"/>
            <a:ext cx="46020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22704" y="5211860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buffer[99]</a:t>
            </a:r>
            <a:endParaRPr lang="nl-BE" dirty="0"/>
          </a:p>
        </p:txBody>
      </p:sp>
      <p:grpSp>
        <p:nvGrpSpPr>
          <p:cNvPr id="38" name="Group 37"/>
          <p:cNvGrpSpPr/>
          <p:nvPr/>
        </p:nvGrpSpPr>
        <p:grpSpPr>
          <a:xfrm>
            <a:off x="971598" y="4147398"/>
            <a:ext cx="1152136" cy="327328"/>
            <a:chOff x="971598" y="4147398"/>
            <a:chExt cx="1152136" cy="327328"/>
          </a:xfrm>
        </p:grpSpPr>
        <p:sp>
          <p:nvSpPr>
            <p:cNvPr id="39" name="Rectangle 38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 flipH="1">
            <a:off x="1115615" y="3933056"/>
            <a:ext cx="296417" cy="37716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04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4" grpId="0" animBg="1"/>
      <p:bldP spid="15" grpId="0" animBg="1"/>
      <p:bldP spid="17" grpId="0"/>
      <p:bldP spid="23" grpId="0"/>
      <p:bldP spid="30" grpId="0" animBg="1"/>
      <p:bldP spid="31" grpId="0" animBg="1"/>
      <p:bldP spid="35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frame of </a:t>
            </a:r>
            <a:r>
              <a:rPr lang="nl-BE" dirty="0" err="1" smtClean="0"/>
              <a:t>main</a:t>
            </a:r>
            <a:endParaRPr lang="nl-BE" dirty="0" smtClean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Return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main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23" name="TextBox 22"/>
          <p:cNvSpPr txBox="1"/>
          <p:nvPr/>
        </p:nvSpPr>
        <p:spPr>
          <a:xfrm>
            <a:off x="179509" y="414908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11557" y="433374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059828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2771794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grpSp>
        <p:nvGrpSpPr>
          <p:cNvPr id="54" name="Group 53"/>
          <p:cNvGrpSpPr/>
          <p:nvPr/>
        </p:nvGrpSpPr>
        <p:grpSpPr>
          <a:xfrm>
            <a:off x="971598" y="4147398"/>
            <a:ext cx="1152136" cy="327328"/>
            <a:chOff x="971598" y="4147398"/>
            <a:chExt cx="1152136" cy="327328"/>
          </a:xfrm>
        </p:grpSpPr>
        <p:sp>
          <p:nvSpPr>
            <p:cNvPr id="26" name="Rectangle 25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</p:grpSp>
      <p:sp>
        <p:nvSpPr>
          <p:cNvPr id="43" name="Right Arrow 42"/>
          <p:cNvSpPr/>
          <p:nvPr/>
        </p:nvSpPr>
        <p:spPr>
          <a:xfrm>
            <a:off x="5519897" y="520448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13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frame of </a:t>
            </a:r>
            <a:r>
              <a:rPr lang="nl-BE" dirty="0" err="1" smtClean="0"/>
              <a:t>main</a:t>
            </a:r>
            <a:endParaRPr lang="nl-BE" dirty="0" smtClean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Return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main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30" name="Rectangle 29"/>
          <p:cNvSpPr/>
          <p:nvPr/>
        </p:nvSpPr>
        <p:spPr>
          <a:xfrm>
            <a:off x="3059828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2771794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ight Arrow 42"/>
          <p:cNvSpPr/>
          <p:nvPr/>
        </p:nvSpPr>
        <p:spPr>
          <a:xfrm>
            <a:off x="5519897" y="547817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4" name="Rectangle 43"/>
          <p:cNvSpPr/>
          <p:nvPr/>
        </p:nvSpPr>
        <p:spPr>
          <a:xfrm>
            <a:off x="969679" y="3776500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Return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etc</a:t>
            </a:r>
            <a:endParaRPr lang="nl-BE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378904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11560" y="397370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971598" y="4147398"/>
            <a:ext cx="1152136" cy="327328"/>
            <a:chOff x="971598" y="4147398"/>
            <a:chExt cx="1152136" cy="327328"/>
          </a:xfrm>
        </p:grpSpPr>
        <p:sp>
          <p:nvSpPr>
            <p:cNvPr id="35" name="Rectangle 34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</p:grpSp>
    </p:spTree>
    <p:extLst>
      <p:ext uri="{BB962C8B-B14F-4D97-AF65-F5344CB8AC3E}">
        <p14:creationId xmlns:p14="http://schemas.microsoft.com/office/powerpoint/2010/main" val="12178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frame of </a:t>
            </a:r>
            <a:r>
              <a:rPr lang="nl-BE" dirty="0" err="1" smtClean="0"/>
              <a:t>main</a:t>
            </a:r>
            <a:endParaRPr lang="nl-BE" dirty="0" smtClean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Return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main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30" name="Rectangle 29"/>
          <p:cNvSpPr/>
          <p:nvPr/>
        </p:nvSpPr>
        <p:spPr>
          <a:xfrm>
            <a:off x="3059828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2771794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4" name="Rectangle 43"/>
          <p:cNvSpPr/>
          <p:nvPr/>
        </p:nvSpPr>
        <p:spPr>
          <a:xfrm>
            <a:off x="969679" y="3776500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Return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etc</a:t>
            </a:r>
            <a:endParaRPr lang="nl-BE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378904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11560" y="397370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57811" y="415837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5519897" y="547817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6" name="Group 5"/>
          <p:cNvGrpSpPr/>
          <p:nvPr/>
        </p:nvGrpSpPr>
        <p:grpSpPr>
          <a:xfrm>
            <a:off x="971598" y="4147398"/>
            <a:ext cx="1152136" cy="327328"/>
            <a:chOff x="971598" y="4147398"/>
            <a:chExt cx="1152136" cy="327328"/>
          </a:xfrm>
        </p:grpSpPr>
        <p:sp>
          <p:nvSpPr>
            <p:cNvPr id="41" name="Rectangle 40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</p:spTree>
    <p:extLst>
      <p:ext uri="{BB962C8B-B14F-4D97-AF65-F5344CB8AC3E}">
        <p14:creationId xmlns:p14="http://schemas.microsoft.com/office/powerpoint/2010/main" val="198169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frame of </a:t>
            </a:r>
            <a:r>
              <a:rPr lang="nl-BE" dirty="0" err="1" smtClean="0"/>
              <a:t>main</a:t>
            </a:r>
            <a:endParaRPr lang="nl-BE" dirty="0" smtClean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Return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main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30" name="Rectangle 29"/>
          <p:cNvSpPr/>
          <p:nvPr/>
        </p:nvSpPr>
        <p:spPr>
          <a:xfrm>
            <a:off x="3059828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2771794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ight Arrow 42"/>
          <p:cNvSpPr/>
          <p:nvPr/>
        </p:nvSpPr>
        <p:spPr>
          <a:xfrm>
            <a:off x="5519897" y="573325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57811" y="415837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971598" y="4147398"/>
            <a:ext cx="1152136" cy="327328"/>
            <a:chOff x="971598" y="4147398"/>
            <a:chExt cx="1152136" cy="327328"/>
          </a:xfrm>
        </p:grpSpPr>
        <p:sp>
          <p:nvSpPr>
            <p:cNvPr id="35" name="Rectangle 34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/>
                <a:t>e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</p:spTree>
    <p:extLst>
      <p:ext uri="{BB962C8B-B14F-4D97-AF65-F5344CB8AC3E}">
        <p14:creationId xmlns:p14="http://schemas.microsoft.com/office/powerpoint/2010/main" val="402517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Return </a:t>
            </a:r>
            <a:r>
              <a:rPr lang="nl-BE" dirty="0" err="1"/>
              <a:t>address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main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30" name="Rectangle 29"/>
          <p:cNvSpPr/>
          <p:nvPr/>
        </p:nvSpPr>
        <p:spPr>
          <a:xfrm>
            <a:off x="3059828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2771794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ight Arrow 42"/>
          <p:cNvSpPr/>
          <p:nvPr/>
        </p:nvSpPr>
        <p:spPr>
          <a:xfrm>
            <a:off x="5519897" y="6021288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57811" y="415837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971598" y="4147398"/>
            <a:ext cx="1152136" cy="327328"/>
            <a:chOff x="971598" y="4147398"/>
            <a:chExt cx="1152136" cy="327328"/>
          </a:xfrm>
        </p:grpSpPr>
        <p:sp>
          <p:nvSpPr>
            <p:cNvPr id="44" name="Rectangle 43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</p:spTree>
    <p:extLst>
      <p:ext uri="{BB962C8B-B14F-4D97-AF65-F5344CB8AC3E}">
        <p14:creationId xmlns:p14="http://schemas.microsoft.com/office/powerpoint/2010/main" val="45919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General </a:t>
            </a:r>
            <a:r>
              <a:rPr lang="nl-BE" dirty="0" err="1" smtClean="0"/>
              <a:t>Note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dirty="0" err="1" smtClean="0"/>
              <a:t>This</a:t>
            </a:r>
            <a:r>
              <a:rPr lang="nl-BE" dirty="0" smtClean="0"/>
              <a:t> slide deck is </a:t>
            </a:r>
            <a:r>
              <a:rPr lang="nl-BE" dirty="0" err="1" smtClean="0"/>
              <a:t>based</a:t>
            </a:r>
            <a:r>
              <a:rPr lang="nl-BE" dirty="0" smtClean="0"/>
              <a:t> on a set of </a:t>
            </a:r>
            <a:r>
              <a:rPr lang="nl-BE" dirty="0" err="1" smtClean="0"/>
              <a:t>presentations</a:t>
            </a:r>
            <a:r>
              <a:rPr lang="nl-BE" dirty="0" smtClean="0"/>
              <a:t> I gave, </a:t>
            </a:r>
            <a:r>
              <a:rPr lang="nl-BE" dirty="0" err="1" smtClean="0"/>
              <a:t>so</a:t>
            </a:r>
            <a:r>
              <a:rPr lang="nl-BE" dirty="0" smtClean="0"/>
              <a:t> take </a:t>
            </a:r>
            <a:r>
              <a:rPr lang="nl-BE" dirty="0" err="1" smtClean="0"/>
              <a:t>note</a:t>
            </a:r>
            <a:r>
              <a:rPr lang="nl-BE" dirty="0" smtClean="0"/>
              <a:t> </a:t>
            </a:r>
            <a:r>
              <a:rPr lang="nl-BE" dirty="0" err="1" smtClean="0"/>
              <a:t>that</a:t>
            </a:r>
            <a:r>
              <a:rPr lang="nl-BE" dirty="0" smtClean="0"/>
              <a:t>:</a:t>
            </a:r>
          </a:p>
          <a:p>
            <a:r>
              <a:rPr lang="nl-BE" dirty="0" smtClean="0"/>
              <a:t>I </a:t>
            </a:r>
            <a:r>
              <a:rPr lang="nl-BE" dirty="0" err="1" smtClean="0"/>
              <a:t>tend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use</a:t>
            </a:r>
            <a:r>
              <a:rPr lang="nl-BE" dirty="0" smtClean="0"/>
              <a:t> </a:t>
            </a:r>
            <a:r>
              <a:rPr lang="nl-BE" dirty="0" err="1" smtClean="0"/>
              <a:t>lots</a:t>
            </a:r>
            <a:r>
              <a:rPr lang="nl-BE" dirty="0" smtClean="0"/>
              <a:t> of </a:t>
            </a:r>
            <a:r>
              <a:rPr lang="nl-BE" dirty="0" err="1" smtClean="0"/>
              <a:t>figures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give</a:t>
            </a:r>
            <a:r>
              <a:rPr lang="nl-BE" dirty="0" smtClean="0"/>
              <a:t> </a:t>
            </a:r>
            <a:r>
              <a:rPr lang="nl-BE" dirty="0" err="1" smtClean="0"/>
              <a:t>lots</a:t>
            </a:r>
            <a:r>
              <a:rPr lang="nl-BE" dirty="0" smtClean="0"/>
              <a:t> of </a:t>
            </a:r>
            <a:r>
              <a:rPr lang="nl-BE" dirty="0" err="1" smtClean="0"/>
              <a:t>additional</a:t>
            </a:r>
            <a:r>
              <a:rPr lang="nl-BE" dirty="0" smtClean="0"/>
              <a:t> detail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explaining</a:t>
            </a:r>
            <a:r>
              <a:rPr lang="nl-BE" dirty="0" smtClean="0"/>
              <a:t> </a:t>
            </a:r>
            <a:r>
              <a:rPr lang="nl-BE" dirty="0" err="1" smtClean="0"/>
              <a:t>those</a:t>
            </a:r>
            <a:r>
              <a:rPr lang="nl-BE" dirty="0" smtClean="0"/>
              <a:t> </a:t>
            </a:r>
            <a:r>
              <a:rPr lang="nl-BE" dirty="0" err="1" smtClean="0"/>
              <a:t>figures</a:t>
            </a:r>
            <a:r>
              <a:rPr lang="nl-BE" dirty="0" smtClean="0"/>
              <a:t>, </a:t>
            </a:r>
            <a:r>
              <a:rPr lang="nl-BE" dirty="0" err="1" smtClean="0"/>
              <a:t>rather</a:t>
            </a:r>
            <a:r>
              <a:rPr lang="nl-BE" dirty="0" smtClean="0"/>
              <a:t> </a:t>
            </a:r>
            <a:r>
              <a:rPr lang="nl-BE" dirty="0" err="1" smtClean="0"/>
              <a:t>than</a:t>
            </a:r>
            <a:r>
              <a:rPr lang="nl-BE" dirty="0" smtClean="0"/>
              <a:t> </a:t>
            </a:r>
            <a:r>
              <a:rPr lang="nl-BE" dirty="0" err="1" smtClean="0"/>
              <a:t>adding</a:t>
            </a:r>
            <a:r>
              <a:rPr lang="nl-BE" dirty="0" smtClean="0"/>
              <a:t> </a:t>
            </a:r>
            <a:r>
              <a:rPr lang="nl-BE" dirty="0" err="1" smtClean="0"/>
              <a:t>text</a:t>
            </a:r>
            <a:r>
              <a:rPr lang="nl-BE" dirty="0" smtClean="0"/>
              <a:t>. Slides without </a:t>
            </a:r>
            <a:r>
              <a:rPr lang="nl-BE" dirty="0" err="1" smtClean="0"/>
              <a:t>my</a:t>
            </a:r>
            <a:r>
              <a:rPr lang="nl-BE" dirty="0" smtClean="0"/>
              <a:t> (over)</a:t>
            </a:r>
            <a:r>
              <a:rPr lang="nl-BE" dirty="0" err="1" smtClean="0"/>
              <a:t>enthousiastic</a:t>
            </a:r>
            <a:r>
              <a:rPr lang="nl-BE" dirty="0" smtClean="0"/>
              <a:t> </a:t>
            </a:r>
            <a:r>
              <a:rPr lang="nl-BE" dirty="0" err="1" smtClean="0"/>
              <a:t>explanations</a:t>
            </a:r>
            <a:r>
              <a:rPr lang="nl-BE" dirty="0" smtClean="0"/>
              <a:t> </a:t>
            </a:r>
            <a:r>
              <a:rPr lang="nl-BE" dirty="0" err="1" smtClean="0"/>
              <a:t>lose</a:t>
            </a:r>
            <a:r>
              <a:rPr lang="nl-BE" dirty="0" smtClean="0"/>
              <a:t> a lot of </a:t>
            </a:r>
            <a:r>
              <a:rPr lang="nl-BE" dirty="0" err="1" smtClean="0"/>
              <a:t>that</a:t>
            </a:r>
            <a:endParaRPr lang="nl-BE" dirty="0" smtClean="0"/>
          </a:p>
          <a:p>
            <a:r>
              <a:rPr lang="nl-BE" dirty="0" smtClean="0"/>
              <a:t>I </a:t>
            </a:r>
            <a:r>
              <a:rPr lang="nl-BE" dirty="0" err="1" smtClean="0"/>
              <a:t>also</a:t>
            </a:r>
            <a:r>
              <a:rPr lang="nl-BE" dirty="0" smtClean="0"/>
              <a:t> gave </a:t>
            </a:r>
            <a:r>
              <a:rPr lang="nl-BE" dirty="0" err="1" smtClean="0"/>
              <a:t>some</a:t>
            </a:r>
            <a:r>
              <a:rPr lang="nl-BE" dirty="0" smtClean="0"/>
              <a:t> </a:t>
            </a:r>
            <a:r>
              <a:rPr lang="nl-BE" dirty="0" err="1" smtClean="0"/>
              <a:t>very</a:t>
            </a:r>
            <a:r>
              <a:rPr lang="nl-BE" dirty="0" smtClean="0"/>
              <a:t> </a:t>
            </a:r>
            <a:r>
              <a:rPr lang="nl-BE" dirty="0" err="1" smtClean="0"/>
              <a:t>quick</a:t>
            </a:r>
            <a:r>
              <a:rPr lang="nl-BE" dirty="0" smtClean="0"/>
              <a:t> demo’s, </a:t>
            </a:r>
            <a:r>
              <a:rPr lang="nl-BE" dirty="0" err="1" smtClean="0"/>
              <a:t>you’ll</a:t>
            </a:r>
            <a:r>
              <a:rPr lang="nl-BE" dirty="0" smtClean="0"/>
              <a:t> miss </a:t>
            </a:r>
            <a:r>
              <a:rPr lang="nl-BE" dirty="0" err="1" smtClean="0"/>
              <a:t>those</a:t>
            </a:r>
            <a:r>
              <a:rPr lang="nl-BE" dirty="0" smtClean="0"/>
              <a:t> </a:t>
            </a:r>
            <a:r>
              <a:rPr lang="nl-BE" dirty="0" err="1" smtClean="0"/>
              <a:t>too</a:t>
            </a:r>
            <a:endParaRPr lang="nl-BE" dirty="0" smtClean="0"/>
          </a:p>
          <a:p>
            <a:r>
              <a:rPr lang="nl-BE" dirty="0" err="1" smtClean="0"/>
              <a:t>There</a:t>
            </a:r>
            <a:r>
              <a:rPr lang="nl-BE" dirty="0" smtClean="0"/>
              <a:t> </a:t>
            </a:r>
            <a:r>
              <a:rPr lang="nl-BE" dirty="0" err="1" smtClean="0"/>
              <a:t>were</a:t>
            </a:r>
            <a:r>
              <a:rPr lang="nl-BE" dirty="0" smtClean="0"/>
              <a:t> </a:t>
            </a:r>
            <a:r>
              <a:rPr lang="nl-BE" dirty="0" err="1" smtClean="0"/>
              <a:t>some</a:t>
            </a:r>
            <a:r>
              <a:rPr lang="nl-BE" dirty="0" smtClean="0"/>
              <a:t> </a:t>
            </a:r>
            <a:r>
              <a:rPr lang="nl-BE" dirty="0" err="1" smtClean="0"/>
              <a:t>hands-on</a:t>
            </a:r>
            <a:r>
              <a:rPr lang="nl-BE" dirty="0" smtClean="0"/>
              <a:t> </a:t>
            </a:r>
            <a:r>
              <a:rPr lang="nl-BE" dirty="0" err="1" smtClean="0"/>
              <a:t>excercises</a:t>
            </a:r>
            <a:r>
              <a:rPr lang="nl-BE" dirty="0" smtClean="0"/>
              <a:t> (</a:t>
            </a:r>
            <a:r>
              <a:rPr lang="nl-BE" dirty="0" err="1" smtClean="0"/>
              <a:t>including</a:t>
            </a:r>
            <a:r>
              <a:rPr lang="nl-BE" dirty="0" smtClean="0"/>
              <a:t> a real-life </a:t>
            </a:r>
            <a:r>
              <a:rPr lang="nl-BE" dirty="0" err="1" smtClean="0"/>
              <a:t>one</a:t>
            </a:r>
            <a:r>
              <a:rPr lang="nl-BE" dirty="0" smtClean="0"/>
              <a:t> </a:t>
            </a:r>
            <a:r>
              <a:rPr lang="nl-BE" dirty="0" err="1" smtClean="0"/>
              <a:t>based</a:t>
            </a:r>
            <a:r>
              <a:rPr lang="nl-BE" dirty="0" smtClean="0"/>
              <a:t> on a </a:t>
            </a:r>
            <a:r>
              <a:rPr lang="nl-BE" dirty="0" err="1" smtClean="0"/>
              <a:t>proftpd</a:t>
            </a:r>
            <a:r>
              <a:rPr lang="nl-BE" dirty="0" smtClean="0"/>
              <a:t> </a:t>
            </a:r>
            <a:r>
              <a:rPr lang="nl-BE" dirty="0" err="1" smtClean="0"/>
              <a:t>vulnerability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2010), but I </a:t>
            </a:r>
            <a:r>
              <a:rPr lang="nl-BE" dirty="0" err="1" smtClean="0"/>
              <a:t>haven’t</a:t>
            </a:r>
            <a:r>
              <a:rPr lang="nl-BE" dirty="0" smtClean="0"/>
              <a:t> </a:t>
            </a:r>
            <a:r>
              <a:rPr lang="nl-BE" dirty="0" err="1" smtClean="0"/>
              <a:t>cleaned</a:t>
            </a:r>
            <a:r>
              <a:rPr lang="nl-BE" dirty="0" smtClean="0"/>
              <a:t> </a:t>
            </a:r>
            <a:r>
              <a:rPr lang="nl-BE" dirty="0" err="1" smtClean="0"/>
              <a:t>those</a:t>
            </a:r>
            <a:r>
              <a:rPr lang="nl-BE" dirty="0" smtClean="0"/>
              <a:t> up </a:t>
            </a:r>
            <a:r>
              <a:rPr lang="nl-BE" dirty="0" err="1" smtClean="0"/>
              <a:t>yet</a:t>
            </a:r>
            <a:endParaRPr lang="nl-BE" dirty="0" smtClean="0"/>
          </a:p>
          <a:p>
            <a:r>
              <a:rPr lang="nl-BE" dirty="0" smtClean="0"/>
              <a:t>I had </a:t>
            </a:r>
            <a:r>
              <a:rPr lang="nl-BE" dirty="0" err="1" smtClean="0"/>
              <a:t>some</a:t>
            </a:r>
            <a:r>
              <a:rPr lang="nl-BE" dirty="0" smtClean="0"/>
              <a:t> ‘zen’ slides </a:t>
            </a:r>
            <a:r>
              <a:rPr lang="nl-BE" dirty="0" err="1" smtClean="0"/>
              <a:t>consisting</a:t>
            </a:r>
            <a:r>
              <a:rPr lang="nl-BE" dirty="0" smtClean="0"/>
              <a:t> of CC-</a:t>
            </a:r>
            <a:r>
              <a:rPr lang="nl-BE" dirty="0" err="1" smtClean="0"/>
              <a:t>licensed</a:t>
            </a:r>
            <a:r>
              <a:rPr lang="nl-BE" dirty="0" smtClean="0"/>
              <a:t> pictures of </a:t>
            </a:r>
            <a:r>
              <a:rPr lang="nl-BE" dirty="0" err="1" smtClean="0"/>
              <a:t>cute</a:t>
            </a:r>
            <a:r>
              <a:rPr lang="nl-BE" dirty="0" smtClean="0"/>
              <a:t> </a:t>
            </a:r>
            <a:r>
              <a:rPr lang="nl-BE" dirty="0" err="1" smtClean="0"/>
              <a:t>puppies</a:t>
            </a:r>
            <a:r>
              <a:rPr lang="nl-BE" dirty="0" smtClean="0"/>
              <a:t>, </a:t>
            </a:r>
            <a:r>
              <a:rPr lang="nl-BE" dirty="0" err="1" smtClean="0"/>
              <a:t>kittens</a:t>
            </a:r>
            <a:r>
              <a:rPr lang="nl-BE" dirty="0" smtClean="0"/>
              <a:t>, etc. </a:t>
            </a:r>
            <a:r>
              <a:rPr lang="nl-BE" dirty="0" err="1" smtClean="0"/>
              <a:t>to</a:t>
            </a:r>
            <a:r>
              <a:rPr lang="nl-BE" dirty="0" smtClean="0"/>
              <a:t> make the </a:t>
            </a:r>
            <a:r>
              <a:rPr lang="nl-BE" dirty="0" err="1" smtClean="0"/>
              <a:t>audience</a:t>
            </a:r>
            <a:r>
              <a:rPr lang="nl-BE" dirty="0"/>
              <a:t> </a:t>
            </a:r>
            <a:r>
              <a:rPr lang="nl-BE" dirty="0" smtClean="0"/>
              <a:t>feel </a:t>
            </a:r>
            <a:r>
              <a:rPr lang="nl-BE" dirty="0" err="1" smtClean="0"/>
              <a:t>less</a:t>
            </a:r>
            <a:r>
              <a:rPr lang="nl-BE" dirty="0" smtClean="0"/>
              <a:t> </a:t>
            </a:r>
            <a:r>
              <a:rPr lang="nl-BE" dirty="0" err="1" smtClean="0"/>
              <a:t>brain</a:t>
            </a:r>
            <a:r>
              <a:rPr lang="nl-BE" dirty="0" smtClean="0"/>
              <a:t>-dead, but </a:t>
            </a:r>
            <a:r>
              <a:rPr lang="nl-BE" dirty="0" err="1" smtClean="0"/>
              <a:t>they</a:t>
            </a:r>
            <a:r>
              <a:rPr lang="nl-BE" dirty="0" smtClean="0"/>
              <a:t> made </a:t>
            </a:r>
            <a:r>
              <a:rPr lang="nl-BE" dirty="0" err="1" smtClean="0"/>
              <a:t>this</a:t>
            </a:r>
            <a:r>
              <a:rPr lang="nl-BE" dirty="0" smtClean="0"/>
              <a:t> </a:t>
            </a:r>
            <a:r>
              <a:rPr lang="nl-BE" dirty="0" err="1" smtClean="0"/>
              <a:t>merged</a:t>
            </a:r>
            <a:r>
              <a:rPr lang="nl-BE" dirty="0" smtClean="0"/>
              <a:t> </a:t>
            </a:r>
            <a:r>
              <a:rPr lang="nl-BE" dirty="0" err="1" smtClean="0"/>
              <a:t>presentation’s</a:t>
            </a:r>
            <a:r>
              <a:rPr lang="nl-BE" dirty="0" smtClean="0"/>
              <a:t> file </a:t>
            </a:r>
            <a:r>
              <a:rPr lang="nl-BE" dirty="0" err="1" smtClean="0"/>
              <a:t>size</a:t>
            </a:r>
            <a:r>
              <a:rPr lang="nl-BE" dirty="0" smtClean="0"/>
              <a:t> a bit </a:t>
            </a:r>
            <a:r>
              <a:rPr lang="nl-BE" dirty="0" err="1" smtClean="0"/>
              <a:t>too</a:t>
            </a:r>
            <a:r>
              <a:rPr lang="nl-BE" dirty="0" smtClean="0"/>
              <a:t> large </a:t>
            </a:r>
            <a:r>
              <a:rPr lang="nl-BE" dirty="0" smtClean="0">
                <a:sym typeface="Wingdings" panose="05000000000000000000" pitchFamily="2" charset="2"/>
              </a:rPr>
              <a:t>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3247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Return </a:t>
            </a:r>
            <a:r>
              <a:rPr lang="nl-BE" dirty="0" err="1"/>
              <a:t>address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main</a:t>
            </a:r>
            <a:endParaRPr lang="nl-BE" dirty="0"/>
          </a:p>
        </p:txBody>
      </p:sp>
      <p:sp>
        <p:nvSpPr>
          <p:cNvPr id="43" name="Right Arrow 42"/>
          <p:cNvSpPr/>
          <p:nvPr/>
        </p:nvSpPr>
        <p:spPr>
          <a:xfrm>
            <a:off x="5519897" y="6021288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91842" y="556909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23890" y="575375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3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Return </a:t>
            </a:r>
            <a:r>
              <a:rPr lang="nl-BE" dirty="0" err="1"/>
              <a:t>address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main</a:t>
            </a:r>
            <a:endParaRPr lang="nl-BE" dirty="0"/>
          </a:p>
        </p:txBody>
      </p:sp>
      <p:sp>
        <p:nvSpPr>
          <p:cNvPr id="43" name="Right Arrow 42"/>
          <p:cNvSpPr/>
          <p:nvPr/>
        </p:nvSpPr>
        <p:spPr>
          <a:xfrm>
            <a:off x="5519897" y="630932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91842" y="556909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23890" y="575375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4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3" y="1196752"/>
            <a:ext cx="5422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(50,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\n");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Return </a:t>
            </a:r>
            <a:r>
              <a:rPr lang="nl-BE" dirty="0" err="1"/>
              <a:t>address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main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30" name="Rectangle 29"/>
          <p:cNvSpPr/>
          <p:nvPr/>
        </p:nvSpPr>
        <p:spPr>
          <a:xfrm>
            <a:off x="3059828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2771794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3" name="Right Arrow 42"/>
          <p:cNvSpPr/>
          <p:nvPr/>
        </p:nvSpPr>
        <p:spPr>
          <a:xfrm>
            <a:off x="5519897" y="573325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57811" y="415837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-36512" y="650938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buffer[100]</a:t>
            </a:r>
            <a:endParaRPr lang="nl-BE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227623" y="5395685"/>
            <a:ext cx="46020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622704" y="5211860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buffer[99]</a:t>
            </a:r>
            <a:endParaRPr lang="nl-BE" dirty="0"/>
          </a:p>
        </p:txBody>
      </p:sp>
      <p:sp>
        <p:nvSpPr>
          <p:cNvPr id="38" name="TextBox 37"/>
          <p:cNvSpPr txBox="1"/>
          <p:nvPr/>
        </p:nvSpPr>
        <p:spPr>
          <a:xfrm>
            <a:off x="3622704" y="5579054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buffer[107]</a:t>
            </a:r>
            <a:endParaRPr lang="nl-BE" dirty="0"/>
          </a:p>
        </p:txBody>
      </p:sp>
      <p:sp>
        <p:nvSpPr>
          <p:cNvPr id="39" name="Rectangle 38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0" name="Rectangle 39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1" name="Rectangle 40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971598" y="4147398"/>
            <a:ext cx="1152136" cy="327328"/>
            <a:chOff x="971598" y="4147398"/>
            <a:chExt cx="1152136" cy="327328"/>
          </a:xfrm>
        </p:grpSpPr>
        <p:sp>
          <p:nvSpPr>
            <p:cNvPr id="44" name="Rectangle 43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  <p:cxnSp>
        <p:nvCxnSpPr>
          <p:cNvPr id="33" name="Straight Arrow Connector 32"/>
          <p:cNvCxnSpPr>
            <a:stCxn id="34" idx="0"/>
            <a:endCxn id="19" idx="1"/>
          </p:cNvCxnSpPr>
          <p:nvPr/>
        </p:nvCxnSpPr>
        <p:spPr>
          <a:xfrm flipV="1">
            <a:off x="588018" y="5747873"/>
            <a:ext cx="383580" cy="7615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227623" y="5762879"/>
            <a:ext cx="46020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39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8" grpId="0"/>
      <p:bldP spid="39" grpId="0" animBg="1"/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63010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ABCDEFGH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Return </a:t>
            </a:r>
            <a:r>
              <a:rPr lang="nl-BE" dirty="0" err="1"/>
              <a:t>address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main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30" name="Rectangle 29"/>
          <p:cNvSpPr/>
          <p:nvPr/>
        </p:nvSpPr>
        <p:spPr>
          <a:xfrm>
            <a:off x="3059828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2771794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57811" y="415837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-36512" y="650938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buffer[100]</a:t>
            </a:r>
            <a:endParaRPr lang="nl-BE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227623" y="5395685"/>
            <a:ext cx="46020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622704" y="5211860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buffer[99]</a:t>
            </a:r>
            <a:endParaRPr lang="nl-BE" dirty="0"/>
          </a:p>
        </p:txBody>
      </p:sp>
      <p:sp>
        <p:nvSpPr>
          <p:cNvPr id="40" name="TextBox 39"/>
          <p:cNvSpPr txBox="1"/>
          <p:nvPr/>
        </p:nvSpPr>
        <p:spPr>
          <a:xfrm>
            <a:off x="3622704" y="5579054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buffer[107]</a:t>
            </a:r>
            <a:endParaRPr lang="nl-BE" dirty="0"/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4" name="Rectangle 43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7" name="Right Arrow 46"/>
          <p:cNvSpPr/>
          <p:nvPr/>
        </p:nvSpPr>
        <p:spPr>
          <a:xfrm>
            <a:off x="5519897" y="573325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48" name="Group 47"/>
          <p:cNvGrpSpPr/>
          <p:nvPr/>
        </p:nvGrpSpPr>
        <p:grpSpPr>
          <a:xfrm>
            <a:off x="971598" y="4147398"/>
            <a:ext cx="1152136" cy="327328"/>
            <a:chOff x="971598" y="4147398"/>
            <a:chExt cx="1152136" cy="327328"/>
          </a:xfrm>
        </p:grpSpPr>
        <p:sp>
          <p:nvSpPr>
            <p:cNvPr id="49" name="Rectangle 48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 flipH="1">
            <a:off x="3227623" y="5762879"/>
            <a:ext cx="46020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4" idx="0"/>
            <a:endCxn id="19" idx="1"/>
          </p:cNvCxnSpPr>
          <p:nvPr/>
        </p:nvCxnSpPr>
        <p:spPr>
          <a:xfrm flipV="1">
            <a:off x="588018" y="5747873"/>
            <a:ext cx="383580" cy="7615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16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63010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ABCDEFGH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B   C   D   E   F   G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0x64 bytes</a:t>
            </a:r>
            <a:endParaRPr lang="nl-BE" dirty="0"/>
          </a:p>
        </p:txBody>
      </p:sp>
      <p:sp>
        <p:nvSpPr>
          <p:cNvPr id="30" name="Rectangle 29"/>
          <p:cNvSpPr/>
          <p:nvPr/>
        </p:nvSpPr>
        <p:spPr>
          <a:xfrm>
            <a:off x="3059828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31" name="Rectangle 30"/>
          <p:cNvSpPr/>
          <p:nvPr/>
        </p:nvSpPr>
        <p:spPr>
          <a:xfrm>
            <a:off x="2771794" y="5232862"/>
            <a:ext cx="288034" cy="325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57811" y="415837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-36512" y="650938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buffer[100]</a:t>
            </a:r>
            <a:endParaRPr lang="nl-BE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227623" y="5395685"/>
            <a:ext cx="46020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622704" y="5211860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buffer[99]</a:t>
            </a:r>
            <a:endParaRPr lang="nl-BE" dirty="0"/>
          </a:p>
        </p:txBody>
      </p:sp>
      <p:sp>
        <p:nvSpPr>
          <p:cNvPr id="40" name="TextBox 39"/>
          <p:cNvSpPr txBox="1"/>
          <p:nvPr/>
        </p:nvSpPr>
        <p:spPr>
          <a:xfrm>
            <a:off x="3622704" y="5579054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buffer[107]</a:t>
            </a:r>
            <a:endParaRPr lang="nl-BE" dirty="0"/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H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573325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44" name="Group 43"/>
          <p:cNvGrpSpPr/>
          <p:nvPr/>
        </p:nvGrpSpPr>
        <p:grpSpPr>
          <a:xfrm>
            <a:off x="971598" y="4147398"/>
            <a:ext cx="1152136" cy="327328"/>
            <a:chOff x="971598" y="4147398"/>
            <a:chExt cx="1152136" cy="327328"/>
          </a:xfrm>
        </p:grpSpPr>
        <p:sp>
          <p:nvSpPr>
            <p:cNvPr id="47" name="Rectangle 46"/>
            <p:cNvSpPr/>
            <p:nvPr/>
          </p:nvSpPr>
          <p:spPr>
            <a:xfrm>
              <a:off x="971598" y="414747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H</a:t>
              </a:r>
              <a:endParaRPr lang="nl-BE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59632" y="4147398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e</a:t>
              </a:r>
              <a:endParaRPr lang="nl-BE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547666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835700" y="4149080"/>
              <a:ext cx="288034" cy="3256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BE" dirty="0" smtClean="0"/>
                <a:t>l</a:t>
              </a:r>
              <a:endParaRPr lang="nl-BE" dirty="0"/>
            </a:p>
          </p:txBody>
        </p:sp>
      </p:grpSp>
      <p:cxnSp>
        <p:nvCxnSpPr>
          <p:cNvPr id="33" name="Straight Arrow Connector 32"/>
          <p:cNvCxnSpPr>
            <a:stCxn id="34" idx="0"/>
            <a:endCxn id="19" idx="1"/>
          </p:cNvCxnSpPr>
          <p:nvPr/>
        </p:nvCxnSpPr>
        <p:spPr>
          <a:xfrm flipV="1">
            <a:off x="588018" y="5747873"/>
            <a:ext cx="383580" cy="7615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3227623" y="5762879"/>
            <a:ext cx="46020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02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63010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ABCDEFGH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9510" y="5560074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11558" y="574474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B   C   D   E   F   G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57811" y="415837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H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6020617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84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63010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ABCDEFGH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9510" y="5560074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11558" y="574474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B   C   D   E   F   G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57811" y="415837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H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630932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48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63010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ABCDEFGH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B   C   D   E   F   G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H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573325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661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81012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ABCDEFGH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B   C   D   E   F   G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H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573325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19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4531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ABCDEFGH</a:t>
            </a:r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B   C   D   E   F   G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H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573325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sp>
        <p:nvSpPr>
          <p:cNvPr id="30" name="TextBox 29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19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Exploits</a:t>
            </a:r>
            <a:r>
              <a:rPr lang="nl-BE" dirty="0" smtClean="0"/>
              <a:t> 1:</a:t>
            </a:r>
            <a:br>
              <a:rPr lang="nl-BE" dirty="0" smtClean="0"/>
            </a:br>
            <a:r>
              <a:rPr lang="nl-BE" dirty="0" smtClean="0"/>
              <a:t>Basic Buffer Overflows &amp; Shellcode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Bart </a:t>
            </a:r>
            <a:r>
              <a:rPr lang="nl-BE" dirty="0" smtClean="0"/>
              <a:t>Coppens</a:t>
            </a:r>
          </a:p>
          <a:p>
            <a:r>
              <a:rPr lang="nl-BE" sz="1800" dirty="0"/>
              <a:t>https://www.bartcoppens.be</a:t>
            </a:r>
            <a:r>
              <a:rPr lang="nl-BE" sz="1800" dirty="0" smtClean="0"/>
              <a:t>/</a:t>
            </a:r>
            <a:endParaRPr lang="nl-BE" sz="1800" dirty="0"/>
          </a:p>
        </p:txBody>
      </p:sp>
      <p:sp>
        <p:nvSpPr>
          <p:cNvPr id="4" name="Down Arrow 3"/>
          <p:cNvSpPr/>
          <p:nvPr/>
        </p:nvSpPr>
        <p:spPr>
          <a:xfrm>
            <a:off x="4139952" y="1412776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xtBox 4"/>
          <p:cNvSpPr txBox="1"/>
          <p:nvPr/>
        </p:nvSpPr>
        <p:spPr>
          <a:xfrm>
            <a:off x="2357193" y="980552"/>
            <a:ext cx="4239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dirty="0" err="1" smtClean="0"/>
              <a:t>We’ll</a:t>
            </a:r>
            <a:r>
              <a:rPr lang="nl-BE" sz="2000" dirty="0" smtClean="0"/>
              <a:t> </a:t>
            </a:r>
            <a:r>
              <a:rPr lang="nl-BE" sz="2000" dirty="0" err="1" smtClean="0"/>
              <a:t>be</a:t>
            </a:r>
            <a:r>
              <a:rPr lang="nl-BE" sz="2000" dirty="0" smtClean="0"/>
              <a:t> </a:t>
            </a:r>
            <a:r>
              <a:rPr lang="nl-BE" sz="2000" dirty="0" err="1" smtClean="0"/>
              <a:t>abusing</a:t>
            </a:r>
            <a:r>
              <a:rPr lang="nl-BE" sz="2000" dirty="0" smtClean="0"/>
              <a:t> </a:t>
            </a:r>
            <a:r>
              <a:rPr lang="nl-BE" sz="2000" dirty="0" err="1" smtClean="0"/>
              <a:t>vulnerabilities</a:t>
            </a:r>
            <a:r>
              <a:rPr lang="nl-BE" sz="2000" dirty="0" smtClean="0"/>
              <a:t> in code</a:t>
            </a:r>
            <a:endParaRPr lang="nl-BE" sz="2000" dirty="0"/>
          </a:p>
        </p:txBody>
      </p:sp>
      <p:sp>
        <p:nvSpPr>
          <p:cNvPr id="7" name="Down Arrow 6"/>
          <p:cNvSpPr/>
          <p:nvPr/>
        </p:nvSpPr>
        <p:spPr>
          <a:xfrm flipV="1">
            <a:off x="1346657" y="3501008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Down Arrow 7"/>
          <p:cNvSpPr/>
          <p:nvPr/>
        </p:nvSpPr>
        <p:spPr>
          <a:xfrm flipV="1">
            <a:off x="7092280" y="3501008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xtBox 8"/>
          <p:cNvSpPr txBox="1"/>
          <p:nvPr/>
        </p:nvSpPr>
        <p:spPr>
          <a:xfrm>
            <a:off x="395536" y="4422989"/>
            <a:ext cx="2460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kind of vulnerability</a:t>
            </a:r>
            <a:endParaRPr lang="nl-B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299439" y="4269101"/>
            <a:ext cx="23784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attack code we’ll</a:t>
            </a:r>
          </a:p>
          <a:p>
            <a:pPr algn="ctr"/>
            <a:r>
              <a:rPr lang="en-US" sz="2000" dirty="0" smtClean="0"/>
              <a:t>be executing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55281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573325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sp>
        <p:nvSpPr>
          <p:cNvPr id="43" name="TextBox 42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35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9572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9510" y="5560074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11558" y="574474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6282654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12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Local</a:t>
            </a:r>
            <a:r>
              <a:rPr lang="nl-BE" dirty="0"/>
              <a:t> variables </a:t>
            </a:r>
            <a:r>
              <a:rPr lang="nl-BE" dirty="0" err="1"/>
              <a:t>and</a:t>
            </a:r>
            <a:r>
              <a:rPr lang="nl-BE" dirty="0"/>
              <a:t> the stack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9572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211560" y="6166915"/>
            <a:ext cx="817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Stack frame of </a:t>
            </a:r>
            <a:r>
              <a:rPr lang="nl-BE" dirty="0" err="1"/>
              <a:t>main</a:t>
            </a:r>
            <a:endParaRPr lang="nl-BE" dirty="0"/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9510" y="5560074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11558" y="574474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0" y="4518412"/>
            <a:ext cx="48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rdi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9552" y="4374936"/>
            <a:ext cx="430127" cy="328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 flipH="1">
            <a:off x="2853600" y="423620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28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Demo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/>
              <a:t>Sorry, </a:t>
            </a:r>
            <a:r>
              <a:rPr lang="nl-BE" dirty="0" err="1" smtClean="0"/>
              <a:t>here</a:t>
            </a:r>
            <a:r>
              <a:rPr lang="nl-BE" dirty="0" smtClean="0"/>
              <a:t> was a live demo </a:t>
            </a:r>
            <a:r>
              <a:rPr lang="nl-BE" dirty="0" err="1" smtClean="0"/>
              <a:t>that</a:t>
            </a:r>
            <a:r>
              <a:rPr lang="nl-BE" dirty="0" smtClean="0"/>
              <a:t> starts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showing</a:t>
            </a:r>
            <a:r>
              <a:rPr lang="nl-BE" dirty="0" smtClean="0"/>
              <a:t> </a:t>
            </a:r>
            <a:r>
              <a:rPr lang="nl-BE" dirty="0" err="1" smtClean="0"/>
              <a:t>how</a:t>
            </a:r>
            <a:r>
              <a:rPr lang="nl-BE" dirty="0" smtClean="0"/>
              <a:t> </a:t>
            </a:r>
            <a:r>
              <a:rPr lang="nl-BE" dirty="0" err="1" smtClean="0"/>
              <a:t>certain</a:t>
            </a:r>
            <a:r>
              <a:rPr lang="nl-BE" dirty="0" smtClean="0"/>
              <a:t> </a:t>
            </a:r>
            <a:r>
              <a:rPr lang="nl-BE" dirty="0" err="1" smtClean="0"/>
              <a:t>inputs</a:t>
            </a:r>
            <a:r>
              <a:rPr lang="nl-BE" dirty="0" smtClean="0"/>
              <a:t> crash a program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analysing</a:t>
            </a:r>
            <a:r>
              <a:rPr lang="nl-BE" dirty="0" smtClean="0"/>
              <a:t> </a:t>
            </a:r>
            <a:r>
              <a:rPr lang="nl-BE" dirty="0" err="1" smtClean="0"/>
              <a:t>that</a:t>
            </a:r>
            <a:r>
              <a:rPr lang="nl-BE" dirty="0" smtClean="0"/>
              <a:t> in </a:t>
            </a:r>
            <a:r>
              <a:rPr lang="nl-BE" dirty="0" err="1" smtClean="0"/>
              <a:t>gdb</a:t>
            </a:r>
            <a:r>
              <a:rPr lang="nl-BE" dirty="0" smtClean="0"/>
              <a:t>,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writing</a:t>
            </a:r>
            <a:r>
              <a:rPr lang="nl-BE" dirty="0" smtClean="0"/>
              <a:t> &amp; </a:t>
            </a:r>
            <a:r>
              <a:rPr lang="nl-BE" dirty="0" err="1" smtClean="0"/>
              <a:t>executing</a:t>
            </a:r>
            <a:r>
              <a:rPr lang="nl-BE" dirty="0" smtClean="0"/>
              <a:t> </a:t>
            </a:r>
            <a:r>
              <a:rPr lang="nl-BE" dirty="0" err="1" smtClean="0"/>
              <a:t>very</a:t>
            </a:r>
            <a:r>
              <a:rPr lang="nl-BE" dirty="0" smtClean="0"/>
              <a:t> </a:t>
            </a:r>
            <a:r>
              <a:rPr lang="nl-BE" dirty="0" err="1" smtClean="0"/>
              <a:t>simple</a:t>
            </a:r>
            <a:r>
              <a:rPr lang="nl-BE" dirty="0" smtClean="0"/>
              <a:t> shell code. </a:t>
            </a:r>
            <a:r>
              <a:rPr lang="nl-BE" dirty="0" err="1" smtClean="0"/>
              <a:t>Maybe</a:t>
            </a:r>
            <a:r>
              <a:rPr lang="nl-BE" dirty="0" smtClean="0"/>
              <a:t> </a:t>
            </a:r>
            <a:r>
              <a:rPr lang="nl-BE" dirty="0" err="1" smtClean="0"/>
              <a:t>one</a:t>
            </a:r>
            <a:r>
              <a:rPr lang="nl-BE" dirty="0" smtClean="0"/>
              <a:t> </a:t>
            </a:r>
            <a:r>
              <a:rPr lang="nl-BE" dirty="0" err="1" smtClean="0"/>
              <a:t>day</a:t>
            </a:r>
            <a:r>
              <a:rPr lang="nl-BE" dirty="0" smtClean="0"/>
              <a:t> </a:t>
            </a:r>
            <a:r>
              <a:rPr lang="nl-BE" dirty="0" err="1" smtClean="0"/>
              <a:t>I’ll</a:t>
            </a:r>
            <a:r>
              <a:rPr lang="nl-BE" dirty="0" smtClean="0"/>
              <a:t> make screenshots + </a:t>
            </a:r>
            <a:r>
              <a:rPr lang="nl-BE" dirty="0" err="1" smtClean="0"/>
              <a:t>captions</a:t>
            </a:r>
            <a:r>
              <a:rPr lang="nl-BE" dirty="0" smtClean="0"/>
              <a:t> </a:t>
            </a:r>
            <a:r>
              <a:rPr lang="nl-BE" dirty="0" smtClean="0">
                <a:sym typeface="Wingdings" panose="05000000000000000000" pitchFamily="2" charset="2"/>
              </a:rPr>
              <a:t>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68167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Demo &amp; Intro </a:t>
            </a:r>
            <a:r>
              <a:rPr lang="nl-BE" dirty="0" err="1" smtClean="0"/>
              <a:t>excercise</a:t>
            </a:r>
            <a:r>
              <a:rPr lang="nl-BE" dirty="0" smtClean="0"/>
              <a:t> 1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5946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read_from_client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4353290" y="1352498"/>
            <a:ext cx="2378950" cy="15724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push   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rbx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$0x4,%edx</a:t>
            </a: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edi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ebx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$0x210,%rsp</a:t>
            </a: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lea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0xc(%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),%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sz="12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@plt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   %</a:t>
            </a:r>
            <a:r>
              <a:rPr lang="en-US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jle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53290" y="3140968"/>
            <a:ext cx="2378950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movslq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0xc(%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),%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lea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0x10(%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),%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ebx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edi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sz="12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@plt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   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jle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53289" y="4581128"/>
            <a:ext cx="2388067" cy="12601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0x20069e(%rip),%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lea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0x10(%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),%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$0x400d00,%esi</a:t>
            </a: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sz="12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fprintf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@plt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nl-BE" sz="12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nl-BE" sz="12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nl-BE" sz="12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nl-BE" sz="12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nl-BE" sz="12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nl-BE" sz="1200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76256" y="3140968"/>
            <a:ext cx="2232248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nop…</a:t>
            </a:r>
          </a:p>
          <a:p>
            <a:r>
              <a:rPr lang="nl-BE" sz="12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2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$0xffffffff,%eax</a:t>
            </a: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>
            <a:endCxn id="8" idx="0"/>
          </p:cNvCxnSpPr>
          <p:nvPr/>
        </p:nvCxnSpPr>
        <p:spPr>
          <a:xfrm>
            <a:off x="6740795" y="2708920"/>
            <a:ext cx="1251585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>
            <a:off x="5542765" y="2924944"/>
            <a:ext cx="0" cy="2160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361845" y="6021288"/>
            <a:ext cx="237895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$0x210,%rsp</a:t>
            </a:r>
          </a:p>
          <a:p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    %</a:t>
            </a:r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rbx</a:t>
            </a:r>
            <a:endParaRPr lang="nl-BE" sz="12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r>
              <a:rPr lang="nl-BE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740795" y="3861048"/>
            <a:ext cx="420807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2"/>
          </p:cNvCxnSpPr>
          <p:nvPr/>
        </p:nvCxnSpPr>
        <p:spPr>
          <a:xfrm flipH="1">
            <a:off x="6732240" y="3861048"/>
            <a:ext cx="1260140" cy="21602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  <a:endCxn id="7" idx="0"/>
          </p:cNvCxnSpPr>
          <p:nvPr/>
        </p:nvCxnSpPr>
        <p:spPr>
          <a:xfrm>
            <a:off x="5542765" y="4293096"/>
            <a:ext cx="4558" cy="288032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2"/>
            <a:endCxn id="14" idx="0"/>
          </p:cNvCxnSpPr>
          <p:nvPr/>
        </p:nvCxnSpPr>
        <p:spPr>
          <a:xfrm>
            <a:off x="5547323" y="5841268"/>
            <a:ext cx="3997" cy="18002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273" y="2151144"/>
            <a:ext cx="4572000" cy="418576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read_from_client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(int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filedes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buffer[MAXMSG];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int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bytes_read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int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bytes_in_package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nl-BE" sz="1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nl-BE" sz="14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filedes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&amp;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bytes_in_package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4)</a:t>
            </a:r>
          </a:p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&lt;= 0) {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nl-BE" sz="1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 -1;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  <a:p>
            <a:endParaRPr lang="nl-BE" sz="1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bytes_read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nl-BE" sz="14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filedes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buffer,                   </a:t>
            </a:r>
          </a:p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bytes_in_package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bytes_read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&lt;= 0) {</a:t>
            </a:r>
          </a:p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 -1;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 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nl-BE" sz="14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fprintf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stderr</a:t>
            </a:r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"...: `%s'\n", buffer);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nl-BE" sz="1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97642" y="2051556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bytes_in_package</a:t>
            </a:r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 flipH="1">
            <a:off x="6249570" y="209220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TextBox 17"/>
          <p:cNvSpPr txBox="1"/>
          <p:nvPr/>
        </p:nvSpPr>
        <p:spPr>
          <a:xfrm>
            <a:off x="7011887" y="4787860"/>
            <a:ext cx="9444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buffer</a:t>
            </a:r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Right Arrow 18"/>
          <p:cNvSpPr/>
          <p:nvPr/>
        </p:nvSpPr>
        <p:spPr>
          <a:xfrm flipH="1">
            <a:off x="6363815" y="4828510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Right Arrow 20"/>
          <p:cNvSpPr/>
          <p:nvPr/>
        </p:nvSpPr>
        <p:spPr>
          <a:xfrm rot="2541580" flipH="1">
            <a:off x="5557217" y="4033633"/>
            <a:ext cx="1736741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095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4" grpId="0" animBg="1"/>
      <p:bldP spid="3" grpId="0"/>
      <p:bldP spid="5" grpId="0" animBg="1"/>
      <p:bldP spid="18" grpId="0" animBg="1"/>
      <p:bldP spid="19" grpId="0" animBg="1"/>
      <p:bldP spid="2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Remarks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the </a:t>
            </a:r>
            <a:r>
              <a:rPr lang="nl-BE" dirty="0" err="1" smtClean="0"/>
              <a:t>exercises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Sample scripts </a:t>
            </a:r>
            <a:r>
              <a:rPr lang="nl-BE" dirty="0" err="1" smtClean="0"/>
              <a:t>use</a:t>
            </a:r>
            <a:r>
              <a:rPr lang="nl-BE" dirty="0" smtClean="0"/>
              <a:t> </a:t>
            </a:r>
            <a:r>
              <a:rPr lang="nl-BE" b="1" dirty="0" smtClean="0"/>
              <a:t>Python 2</a:t>
            </a:r>
          </a:p>
          <a:p>
            <a:r>
              <a:rPr lang="nl-BE" dirty="0" err="1" smtClean="0"/>
              <a:t>Each</a:t>
            </a:r>
            <a:r>
              <a:rPr lang="nl-BE" dirty="0" smtClean="0"/>
              <a:t> new </a:t>
            </a:r>
            <a:r>
              <a:rPr lang="nl-BE" dirty="0" err="1" smtClean="0"/>
              <a:t>excercise</a:t>
            </a:r>
            <a:r>
              <a:rPr lang="nl-BE" dirty="0" smtClean="0"/>
              <a:t> </a:t>
            </a:r>
            <a:r>
              <a:rPr lang="nl-BE" dirty="0" err="1" smtClean="0"/>
              <a:t>builds</a:t>
            </a:r>
            <a:r>
              <a:rPr lang="nl-BE" dirty="0" smtClean="0"/>
              <a:t> on the </a:t>
            </a:r>
            <a:r>
              <a:rPr lang="nl-BE" dirty="0" err="1" smtClean="0"/>
              <a:t>previous</a:t>
            </a:r>
            <a:r>
              <a:rPr lang="nl-BE" dirty="0" smtClean="0"/>
              <a:t> </a:t>
            </a:r>
            <a:r>
              <a:rPr lang="nl-BE" dirty="0" err="1" smtClean="0"/>
              <a:t>one</a:t>
            </a:r>
            <a:r>
              <a:rPr lang="nl-BE" dirty="0" smtClean="0"/>
              <a:t> (</a:t>
            </a:r>
            <a:r>
              <a:rPr lang="nl-BE" dirty="0" err="1" smtClean="0"/>
              <a:t>so</a:t>
            </a:r>
            <a:r>
              <a:rPr lang="nl-BE" dirty="0" smtClean="0"/>
              <a:t> </a:t>
            </a:r>
            <a:r>
              <a:rPr lang="nl-BE" dirty="0" err="1" smtClean="0"/>
              <a:t>skipping</a:t>
            </a:r>
            <a:r>
              <a:rPr lang="nl-BE" dirty="0" smtClean="0"/>
              <a:t> </a:t>
            </a:r>
            <a:r>
              <a:rPr lang="nl-BE" dirty="0" err="1" smtClean="0"/>
              <a:t>them</a:t>
            </a:r>
            <a:r>
              <a:rPr lang="nl-BE" dirty="0" smtClean="0"/>
              <a:t> is </a:t>
            </a:r>
            <a:r>
              <a:rPr lang="nl-BE" dirty="0" err="1" smtClean="0"/>
              <a:t>useless</a:t>
            </a:r>
            <a:r>
              <a:rPr lang="nl-BE" dirty="0" smtClean="0"/>
              <a:t>)</a:t>
            </a:r>
          </a:p>
          <a:p>
            <a:r>
              <a:rPr lang="nl-BE" dirty="0" smtClean="0"/>
              <a:t>\</a:t>
            </a:r>
            <a:r>
              <a:rPr lang="nl-BE" dirty="0" err="1" smtClean="0"/>
              <a:t>xcc</a:t>
            </a:r>
            <a:r>
              <a:rPr lang="nl-BE" dirty="0" smtClean="0"/>
              <a:t>  == int3 == trap</a:t>
            </a:r>
          </a:p>
          <a:p>
            <a:r>
              <a:rPr lang="nl-BE" dirty="0" smtClean="0"/>
              <a:t>https</a:t>
            </a:r>
            <a:r>
              <a:rPr lang="nl-BE" dirty="0"/>
              <a:t>://filippo.io/linux-syscall-table</a:t>
            </a:r>
            <a:r>
              <a:rPr lang="nl-BE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32601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Useful</a:t>
            </a:r>
            <a:r>
              <a:rPr lang="nl-BE" dirty="0" smtClean="0"/>
              <a:t> GDB </a:t>
            </a:r>
            <a:r>
              <a:rPr lang="nl-BE" dirty="0" err="1" smtClean="0"/>
              <a:t>commands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Step </a:t>
            </a:r>
            <a:r>
              <a:rPr lang="nl-BE" dirty="0" err="1" smtClean="0"/>
              <a:t>through</a:t>
            </a:r>
            <a:r>
              <a:rPr lang="nl-BE" dirty="0" smtClean="0"/>
              <a:t> </a:t>
            </a:r>
            <a:r>
              <a:rPr lang="nl-BE" dirty="0" err="1" smtClean="0"/>
              <a:t>instructions</a:t>
            </a:r>
            <a:endParaRPr lang="nl-BE" dirty="0" smtClean="0"/>
          </a:p>
          <a:p>
            <a:pPr lvl="1"/>
            <a:r>
              <a:rPr lang="nl-BE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si</a:t>
            </a:r>
            <a:r>
              <a:rPr lang="nl-BE" sz="2400" dirty="0" smtClean="0"/>
              <a:t> steps </a:t>
            </a:r>
            <a:r>
              <a:rPr lang="nl-BE" sz="2400" dirty="0" err="1" smtClean="0"/>
              <a:t>through</a:t>
            </a:r>
            <a:r>
              <a:rPr lang="nl-BE" sz="2400" dirty="0" smtClean="0"/>
              <a:t> </a:t>
            </a:r>
            <a:r>
              <a:rPr lang="nl-BE" sz="2400" dirty="0" err="1" smtClean="0"/>
              <a:t>each</a:t>
            </a:r>
            <a:r>
              <a:rPr lang="nl-BE" sz="2400" dirty="0" smtClean="0"/>
              <a:t> </a:t>
            </a:r>
            <a:r>
              <a:rPr lang="nl-BE" sz="2400" dirty="0" err="1" smtClean="0"/>
              <a:t>instruction</a:t>
            </a:r>
            <a:endParaRPr lang="nl-BE" sz="2400" dirty="0" smtClean="0"/>
          </a:p>
          <a:p>
            <a:pPr lvl="1"/>
            <a:r>
              <a:rPr lang="nl-BE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ni</a:t>
            </a:r>
            <a:r>
              <a:rPr lang="nl-BE" sz="2400" dirty="0" smtClean="0"/>
              <a:t> </a:t>
            </a:r>
            <a:r>
              <a:rPr lang="nl-BE" sz="2400" dirty="0" err="1" smtClean="0"/>
              <a:t>will</a:t>
            </a:r>
            <a:r>
              <a:rPr lang="nl-BE" sz="2400" dirty="0" smtClean="0"/>
              <a:t> </a:t>
            </a:r>
            <a:r>
              <a:rPr lang="nl-BE" sz="2400" dirty="0" err="1" smtClean="0"/>
              <a:t>execute</a:t>
            </a:r>
            <a:r>
              <a:rPr lang="nl-BE" sz="2400" dirty="0" smtClean="0"/>
              <a:t> calls, but </a:t>
            </a:r>
            <a:r>
              <a:rPr lang="nl-BE" sz="2400" dirty="0" err="1" smtClean="0"/>
              <a:t>not</a:t>
            </a:r>
            <a:r>
              <a:rPr lang="nl-BE" sz="2400" dirty="0" smtClean="0"/>
              <a:t> step </a:t>
            </a:r>
            <a:r>
              <a:rPr lang="nl-BE" sz="2400" dirty="0" err="1" smtClean="0"/>
              <a:t>through</a:t>
            </a:r>
            <a:r>
              <a:rPr lang="nl-BE" sz="2400" dirty="0" smtClean="0"/>
              <a:t> </a:t>
            </a:r>
            <a:r>
              <a:rPr lang="nl-BE" sz="2400" dirty="0" err="1" smtClean="0"/>
              <a:t>them</a:t>
            </a:r>
            <a:endParaRPr lang="nl-BE" sz="2400" dirty="0" smtClean="0"/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nl-BE" dirty="0" smtClean="0"/>
              <a:t> /</a:t>
            </a:r>
            <a:r>
              <a:rPr lang="nl-BE" i="1" dirty="0" smtClean="0"/>
              <a:t>&lt;</a:t>
            </a:r>
            <a:r>
              <a:rPr lang="nl-BE" i="1" dirty="0" err="1" smtClean="0"/>
              <a:t>count</a:t>
            </a:r>
            <a:r>
              <a:rPr lang="nl-BE" i="1" dirty="0" smtClean="0"/>
              <a:t>&gt; &lt;format&gt; &lt;</a:t>
            </a:r>
            <a:r>
              <a:rPr lang="nl-BE" i="1" dirty="0" err="1" smtClean="0"/>
              <a:t>size</a:t>
            </a:r>
            <a:r>
              <a:rPr lang="nl-BE" i="1" dirty="0" smtClean="0"/>
              <a:t>&gt; pointer</a:t>
            </a:r>
          </a:p>
          <a:p>
            <a:pPr lvl="1"/>
            <a:r>
              <a:rPr lang="nl-BE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 /32xb $</a:t>
            </a:r>
            <a:r>
              <a:rPr lang="nl-BE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400" dirty="0" smtClean="0"/>
              <a:t>prints 32 bytes </a:t>
            </a:r>
            <a:r>
              <a:rPr lang="nl-BE" sz="2400" dirty="0" err="1" smtClean="0"/>
              <a:t>hexadecimal</a:t>
            </a:r>
            <a:r>
              <a:rPr lang="nl-BE" sz="2400" dirty="0" smtClean="0"/>
              <a:t> </a:t>
            </a:r>
            <a:r>
              <a:rPr lang="nl-BE" sz="2400" dirty="0" err="1" smtClean="0"/>
              <a:t>from</a:t>
            </a:r>
            <a:r>
              <a:rPr lang="nl-BE" sz="2400" dirty="0" smtClean="0"/>
              <a:t> $</a:t>
            </a:r>
            <a:r>
              <a:rPr lang="nl-BE" sz="2400" dirty="0" err="1" smtClean="0"/>
              <a:t>rsp</a:t>
            </a:r>
            <a:endParaRPr lang="nl-BE" sz="2400" dirty="0" smtClean="0"/>
          </a:p>
          <a:p>
            <a:pPr lvl="1"/>
            <a:r>
              <a:rPr lang="nl-BE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 /16ug buffer</a:t>
            </a:r>
            <a:r>
              <a:rPr lang="nl-BE" sz="2400" dirty="0" smtClean="0"/>
              <a:t> prints 16 64bit </a:t>
            </a:r>
            <a:r>
              <a:rPr lang="nl-BE" sz="2400" dirty="0" err="1" smtClean="0"/>
              <a:t>numbers</a:t>
            </a:r>
            <a:r>
              <a:rPr lang="nl-BE" sz="2400" dirty="0" smtClean="0"/>
              <a:t> as </a:t>
            </a:r>
            <a:r>
              <a:rPr lang="nl-BE" sz="2400" dirty="0" err="1" smtClean="0"/>
              <a:t>unsigned</a:t>
            </a:r>
            <a:r>
              <a:rPr lang="nl-BE" sz="2400" dirty="0" smtClean="0"/>
              <a:t> decimaal </a:t>
            </a:r>
            <a:r>
              <a:rPr lang="nl-BE" sz="2400" dirty="0" err="1" smtClean="0"/>
              <a:t>from</a:t>
            </a:r>
            <a:r>
              <a:rPr lang="nl-BE" sz="2400" dirty="0" smtClean="0"/>
              <a:t> </a:t>
            </a:r>
            <a:r>
              <a:rPr lang="nl-BE" sz="2400" dirty="0" err="1" smtClean="0"/>
              <a:t>where</a:t>
            </a:r>
            <a:r>
              <a:rPr lang="nl-BE" sz="2400" dirty="0" smtClean="0"/>
              <a:t> buffer points </a:t>
            </a:r>
            <a:r>
              <a:rPr lang="nl-BE" sz="2400" dirty="0" err="1" smtClean="0"/>
              <a:t>to</a:t>
            </a:r>
            <a:endParaRPr lang="nl-BE" sz="2400" dirty="0" smtClean="0"/>
          </a:p>
          <a:p>
            <a:pPr lvl="1"/>
            <a:r>
              <a:rPr lang="nl-BE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x /16i buffer</a:t>
            </a:r>
            <a:r>
              <a:rPr lang="nl-BE" sz="2400" dirty="0" smtClean="0"/>
              <a:t> </a:t>
            </a:r>
            <a:r>
              <a:rPr lang="nl-BE" sz="2400" dirty="0" err="1" smtClean="0"/>
              <a:t>disassembles</a:t>
            </a:r>
            <a:r>
              <a:rPr lang="nl-BE" sz="2400" dirty="0" smtClean="0"/>
              <a:t> the first 16 </a:t>
            </a:r>
            <a:r>
              <a:rPr lang="nl-BE" sz="2400" dirty="0" err="1" smtClean="0"/>
              <a:t>instructions</a:t>
            </a:r>
            <a:r>
              <a:rPr lang="nl-BE" sz="2400" dirty="0" smtClean="0"/>
              <a:t> in buffer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info frame</a:t>
            </a:r>
            <a:r>
              <a:rPr lang="nl-BE" dirty="0" smtClean="0">
                <a:cs typeface="Consolas" panose="020B0609020204030204" pitchFamily="49" charset="0"/>
              </a:rPr>
              <a:t> shows info on the stackframe</a:t>
            </a:r>
          </a:p>
        </p:txBody>
      </p:sp>
    </p:spTree>
    <p:extLst>
      <p:ext uri="{BB962C8B-B14F-4D97-AF65-F5344CB8AC3E}">
        <p14:creationId xmlns:p14="http://schemas.microsoft.com/office/powerpoint/2010/main" val="267531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Exploits</a:t>
            </a:r>
            <a:r>
              <a:rPr lang="nl-BE" dirty="0" smtClean="0"/>
              <a:t> part 2</a:t>
            </a:r>
            <a:br>
              <a:rPr lang="nl-BE" dirty="0" smtClean="0"/>
            </a:br>
            <a:r>
              <a:rPr lang="nl-BE" dirty="0" smtClean="0"/>
              <a:t>Buffer Overflows:</a:t>
            </a:r>
            <a:br>
              <a:rPr lang="nl-BE" dirty="0" smtClean="0"/>
            </a:br>
            <a:r>
              <a:rPr lang="nl-BE" dirty="0" err="1" smtClean="0"/>
              <a:t>Mitigations</a:t>
            </a:r>
            <a:r>
              <a:rPr lang="nl-BE" dirty="0" smtClean="0"/>
              <a:t> &amp; Advanced </a:t>
            </a:r>
            <a:r>
              <a:rPr lang="nl-BE" dirty="0" err="1" smtClean="0"/>
              <a:t>Exploits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Bart </a:t>
            </a:r>
            <a:r>
              <a:rPr lang="nl-BE" dirty="0" smtClean="0"/>
              <a:t>Coppens</a:t>
            </a:r>
          </a:p>
          <a:p>
            <a:r>
              <a:rPr lang="nl-BE" sz="1800" dirty="0"/>
              <a:t>https://www.bartcoppens.be</a:t>
            </a:r>
            <a:r>
              <a:rPr lang="nl-BE" sz="1800" dirty="0" smtClean="0"/>
              <a:t>/</a:t>
            </a:r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210354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Overview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Recap</a:t>
            </a:r>
            <a:endParaRPr lang="nl-BE" dirty="0" smtClean="0"/>
          </a:p>
          <a:p>
            <a:r>
              <a:rPr lang="nl-BE" dirty="0" smtClean="0"/>
              <a:t>Non-</a:t>
            </a:r>
            <a:r>
              <a:rPr lang="nl-BE" dirty="0" err="1" smtClean="0"/>
              <a:t>executable</a:t>
            </a:r>
            <a:r>
              <a:rPr lang="nl-BE" dirty="0" smtClean="0"/>
              <a:t> stack &amp; ROP</a:t>
            </a:r>
          </a:p>
          <a:p>
            <a:r>
              <a:rPr lang="nl-BE" dirty="0" err="1" smtClean="0"/>
              <a:t>Function</a:t>
            </a:r>
            <a:r>
              <a:rPr lang="nl-BE" dirty="0" smtClean="0"/>
              <a:t> pointers</a:t>
            </a:r>
          </a:p>
          <a:p>
            <a:r>
              <a:rPr lang="nl-BE" dirty="0" err="1" smtClean="0"/>
              <a:t>Address</a:t>
            </a:r>
            <a:r>
              <a:rPr lang="nl-BE" dirty="0" smtClean="0"/>
              <a:t> Space </a:t>
            </a:r>
            <a:r>
              <a:rPr lang="nl-BE" dirty="0" err="1" smtClean="0"/>
              <a:t>Layout</a:t>
            </a:r>
            <a:r>
              <a:rPr lang="nl-BE" dirty="0" smtClean="0"/>
              <a:t> </a:t>
            </a:r>
            <a:r>
              <a:rPr lang="nl-BE" dirty="0" err="1" smtClean="0"/>
              <a:t>Randomization</a:t>
            </a:r>
            <a:endParaRPr lang="nl-BE" dirty="0" smtClean="0"/>
          </a:p>
          <a:p>
            <a:r>
              <a:rPr lang="nl-BE" dirty="0" smtClean="0"/>
              <a:t>Stack reading</a:t>
            </a:r>
          </a:p>
          <a:p>
            <a:r>
              <a:rPr lang="nl-BE" dirty="0" err="1" smtClean="0"/>
              <a:t>Hands-on</a:t>
            </a:r>
            <a:r>
              <a:rPr lang="nl-BE" dirty="0" smtClean="0"/>
              <a:t>!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2943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Structure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Basic </a:t>
            </a:r>
            <a:r>
              <a:rPr lang="nl-BE" dirty="0" err="1" smtClean="0"/>
              <a:t>exploits</a:t>
            </a:r>
            <a:endParaRPr lang="nl-BE" dirty="0" smtClean="0"/>
          </a:p>
          <a:p>
            <a:pPr lvl="1"/>
            <a:r>
              <a:rPr lang="nl-BE" dirty="0" smtClean="0"/>
              <a:t>Intro </a:t>
            </a:r>
            <a:r>
              <a:rPr lang="nl-BE" dirty="0" err="1" smtClean="0"/>
              <a:t>to</a:t>
            </a:r>
            <a:r>
              <a:rPr lang="nl-BE" dirty="0" smtClean="0"/>
              <a:t> buffer-overflows, </a:t>
            </a:r>
            <a:r>
              <a:rPr lang="nl-BE" dirty="0" err="1" smtClean="0"/>
              <a:t>exploits</a:t>
            </a:r>
            <a:r>
              <a:rPr lang="nl-BE" dirty="0" smtClean="0"/>
              <a:t> &amp; shellcode</a:t>
            </a:r>
          </a:p>
          <a:p>
            <a:pPr lvl="1"/>
            <a:r>
              <a:rPr lang="nl-BE" dirty="0" smtClean="0"/>
              <a:t>No </a:t>
            </a:r>
            <a:r>
              <a:rPr lang="nl-BE" dirty="0" err="1" smtClean="0"/>
              <a:t>protections</a:t>
            </a:r>
            <a:r>
              <a:rPr lang="nl-BE" dirty="0" smtClean="0"/>
              <a:t>, </a:t>
            </a:r>
            <a:r>
              <a:rPr lang="nl-BE" dirty="0" err="1" smtClean="0"/>
              <a:t>just</a:t>
            </a:r>
            <a:r>
              <a:rPr lang="nl-BE" dirty="0" smtClean="0"/>
              <a:t> </a:t>
            </a:r>
            <a:r>
              <a:rPr lang="nl-BE" dirty="0" err="1" smtClean="0"/>
              <a:t>like</a:t>
            </a:r>
            <a:r>
              <a:rPr lang="nl-BE" dirty="0" smtClean="0"/>
              <a:t> the </a:t>
            </a:r>
            <a:r>
              <a:rPr lang="nl-BE" dirty="0" err="1" smtClean="0"/>
              <a:t>good</a:t>
            </a:r>
            <a:r>
              <a:rPr lang="nl-BE" dirty="0" smtClean="0"/>
              <a:t> </a:t>
            </a:r>
            <a:r>
              <a:rPr lang="nl-BE" dirty="0" err="1" smtClean="0"/>
              <a:t>old</a:t>
            </a:r>
            <a:r>
              <a:rPr lang="nl-BE" dirty="0" smtClean="0"/>
              <a:t> </a:t>
            </a:r>
            <a:r>
              <a:rPr lang="nl-BE" dirty="0" err="1" smtClean="0"/>
              <a:t>days</a:t>
            </a:r>
            <a:r>
              <a:rPr lang="nl-BE" dirty="0" smtClean="0"/>
              <a:t> of the mid-‘90s (</a:t>
            </a:r>
            <a:r>
              <a:rPr lang="nl-BE" dirty="0" err="1" smtClean="0"/>
              <a:t>executable</a:t>
            </a:r>
            <a:r>
              <a:rPr lang="nl-BE" dirty="0" smtClean="0"/>
              <a:t> stacks, no ASLR, …)</a:t>
            </a:r>
          </a:p>
          <a:p>
            <a:r>
              <a:rPr lang="nl-BE" dirty="0" smtClean="0"/>
              <a:t>Advanced </a:t>
            </a:r>
            <a:r>
              <a:rPr lang="nl-BE" dirty="0" err="1" smtClean="0"/>
              <a:t>exploits</a:t>
            </a:r>
            <a:endParaRPr lang="nl-BE" dirty="0" smtClean="0"/>
          </a:p>
          <a:p>
            <a:pPr lvl="1"/>
            <a:r>
              <a:rPr lang="nl-BE" dirty="0" err="1" smtClean="0"/>
              <a:t>Protections</a:t>
            </a:r>
            <a:r>
              <a:rPr lang="nl-BE" dirty="0" smtClean="0"/>
              <a:t> </a:t>
            </a:r>
            <a:r>
              <a:rPr lang="nl-BE" dirty="0" err="1" smtClean="0"/>
              <a:t>against</a:t>
            </a:r>
            <a:r>
              <a:rPr lang="nl-BE" dirty="0" smtClean="0"/>
              <a:t> buffer-overflow-</a:t>
            </a:r>
            <a:r>
              <a:rPr lang="nl-BE" dirty="0" err="1" smtClean="0"/>
              <a:t>based</a:t>
            </a:r>
            <a:r>
              <a:rPr lang="nl-BE" dirty="0" smtClean="0"/>
              <a:t> </a:t>
            </a:r>
            <a:r>
              <a:rPr lang="nl-BE" dirty="0" err="1" smtClean="0"/>
              <a:t>exploits</a:t>
            </a:r>
            <a:r>
              <a:rPr lang="nl-BE" dirty="0" smtClean="0"/>
              <a:t> (non-</a:t>
            </a:r>
            <a:r>
              <a:rPr lang="nl-BE" dirty="0" err="1" smtClean="0"/>
              <a:t>executable</a:t>
            </a:r>
            <a:r>
              <a:rPr lang="nl-BE" dirty="0" smtClean="0"/>
              <a:t> stacks, ASLR, …)</a:t>
            </a:r>
          </a:p>
          <a:p>
            <a:pPr lvl="1"/>
            <a:r>
              <a:rPr lang="nl-BE" dirty="0" smtClean="0"/>
              <a:t>How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circumvent</a:t>
            </a:r>
            <a:r>
              <a:rPr lang="nl-BE" dirty="0" smtClean="0"/>
              <a:t> these (ROP</a:t>
            </a:r>
            <a:r>
              <a:rPr lang="nl-BE" smtClean="0"/>
              <a:t>, …)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16004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return </a:t>
            </a:r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494532" y="546658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944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buffer</a:t>
            </a: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sp>
        <p:nvSpPr>
          <p:cNvPr id="43" name="TextBox 42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61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9" grpId="0" animBg="1"/>
      <p:bldP spid="22" grpId="0" animBg="1"/>
      <p:bldP spid="41" grpId="0" animBg="1"/>
      <p:bldP spid="42" grpId="0" animBg="1"/>
      <p:bldP spid="37" grpId="0" animBg="1"/>
      <p:bldP spid="38" grpId="0" animBg="1"/>
      <p:bldP spid="4" grpId="0"/>
      <p:bldP spid="32" grpId="0"/>
      <p:bldP spid="4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494532" y="573325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sp>
        <p:nvSpPr>
          <p:cNvPr id="43" name="TextBox 42"/>
          <p:cNvSpPr txBox="1"/>
          <p:nvPr/>
        </p:nvSpPr>
        <p:spPr>
          <a:xfrm>
            <a:off x="179512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09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494532" y="628321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8822" y="573431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sp>
        <p:nvSpPr>
          <p:cNvPr id="43" name="TextBox 42"/>
          <p:cNvSpPr txBox="1"/>
          <p:nvPr/>
        </p:nvSpPr>
        <p:spPr>
          <a:xfrm>
            <a:off x="176774" y="554964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51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494532" y="628321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8822" y="6061938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sp>
        <p:nvSpPr>
          <p:cNvPr id="43" name="TextBox 42"/>
          <p:cNvSpPr txBox="1"/>
          <p:nvPr/>
        </p:nvSpPr>
        <p:spPr>
          <a:xfrm>
            <a:off x="176774" y="5877272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97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6405" y="4230188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71598" y="6463539"/>
            <a:ext cx="2376264" cy="27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 environment …</a:t>
            </a:r>
            <a:endParaRPr lang="nl-BE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310498"/>
            <a:ext cx="90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/>
              <a:t>variable</a:t>
            </a:r>
            <a:r>
              <a:rPr lang="nl-BE" sz="1600" dirty="0" smtClean="0"/>
              <a:t> </a:t>
            </a:r>
            <a:br>
              <a:rPr lang="nl-BE" sz="1600" dirty="0" smtClean="0"/>
            </a:br>
            <a:r>
              <a:rPr lang="nl-BE" sz="1600" dirty="0" err="1" smtClean="0"/>
              <a:t>size</a:t>
            </a:r>
            <a:r>
              <a:rPr lang="nl-BE" sz="1600" dirty="0" smtClean="0"/>
              <a:t>!</a:t>
            </a:r>
            <a:endParaRPr lang="nl-BE" sz="1600" dirty="0"/>
          </a:p>
        </p:txBody>
      </p:sp>
    </p:spTree>
    <p:extLst>
      <p:ext uri="{BB962C8B-B14F-4D97-AF65-F5344CB8AC3E}">
        <p14:creationId xmlns:p14="http://schemas.microsoft.com/office/powerpoint/2010/main" val="236301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5995108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71598" y="6463539"/>
            <a:ext cx="2376264" cy="27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 environment …</a:t>
            </a:r>
            <a:endParaRPr lang="nl-BE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6310498"/>
            <a:ext cx="90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/>
              <a:t>variable</a:t>
            </a:r>
            <a:r>
              <a:rPr lang="nl-BE" sz="1600" dirty="0" smtClean="0"/>
              <a:t> </a:t>
            </a:r>
            <a:br>
              <a:rPr lang="nl-BE" sz="1600" dirty="0" smtClean="0"/>
            </a:br>
            <a:r>
              <a:rPr lang="nl-BE" sz="1600" dirty="0" err="1" smtClean="0"/>
              <a:t>size</a:t>
            </a:r>
            <a:r>
              <a:rPr lang="nl-BE" sz="1600" dirty="0" smtClean="0"/>
              <a:t>!</a:t>
            </a:r>
            <a:endParaRPr lang="nl-BE" sz="1600" dirty="0"/>
          </a:p>
        </p:txBody>
      </p:sp>
      <p:sp>
        <p:nvSpPr>
          <p:cNvPr id="25" name="Right Arrow 24"/>
          <p:cNvSpPr/>
          <p:nvPr/>
        </p:nvSpPr>
        <p:spPr>
          <a:xfrm>
            <a:off x="556405" y="4230188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6" name="TextBox 25"/>
          <p:cNvSpPr txBox="1"/>
          <p:nvPr/>
        </p:nvSpPr>
        <p:spPr>
          <a:xfrm>
            <a:off x="-36512" y="37815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0x123</a:t>
            </a:r>
            <a:endParaRPr lang="nl-BE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11560" y="3966258"/>
            <a:ext cx="368421" cy="26393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71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5995108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Straight Arrow Connector 30"/>
          <p:cNvCxnSpPr>
            <a:endCxn id="3" idx="1"/>
          </p:cNvCxnSpPr>
          <p:nvPr/>
        </p:nvCxnSpPr>
        <p:spPr>
          <a:xfrm flipV="1">
            <a:off x="395537" y="4100714"/>
            <a:ext cx="360039" cy="2237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-36511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Left Brace 2"/>
          <p:cNvSpPr/>
          <p:nvPr/>
        </p:nvSpPr>
        <p:spPr>
          <a:xfrm>
            <a:off x="755576" y="3679699"/>
            <a:ext cx="144014" cy="84203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-105418" y="368974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0x12F</a:t>
            </a:r>
            <a:endParaRPr lang="nl-BE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42654" y="3874408"/>
            <a:ext cx="190771" cy="2022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971598" y="6463539"/>
            <a:ext cx="2376264" cy="27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 environment …</a:t>
            </a:r>
            <a:endParaRPr lang="nl-BE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6310498"/>
            <a:ext cx="90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/>
              <a:t>variable</a:t>
            </a:r>
            <a:r>
              <a:rPr lang="nl-BE" sz="1600" dirty="0" smtClean="0"/>
              <a:t> </a:t>
            </a:r>
            <a:br>
              <a:rPr lang="nl-BE" sz="1600" dirty="0" smtClean="0"/>
            </a:br>
            <a:r>
              <a:rPr lang="nl-BE" sz="1600" dirty="0" err="1" smtClean="0"/>
              <a:t>size</a:t>
            </a:r>
            <a:r>
              <a:rPr lang="nl-BE" sz="1600" dirty="0" smtClean="0"/>
              <a:t>!</a:t>
            </a:r>
            <a:endParaRPr lang="nl-BE" sz="1600" dirty="0"/>
          </a:p>
        </p:txBody>
      </p:sp>
    </p:spTree>
    <p:extLst>
      <p:ext uri="{BB962C8B-B14F-4D97-AF65-F5344CB8AC3E}">
        <p14:creationId xmlns:p14="http://schemas.microsoft.com/office/powerpoint/2010/main" val="388808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629739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755576" y="3679699"/>
            <a:ext cx="144014" cy="84203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-105418" y="368974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0x12F</a:t>
            </a:r>
            <a:endParaRPr lang="nl-BE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42654" y="3874408"/>
            <a:ext cx="190771" cy="2022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08822" y="577390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6774" y="558924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6310498"/>
            <a:ext cx="90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/>
              <a:t>variable</a:t>
            </a:r>
            <a:r>
              <a:rPr lang="nl-BE" sz="1600" dirty="0" smtClean="0"/>
              <a:t> </a:t>
            </a:r>
            <a:br>
              <a:rPr lang="nl-BE" sz="1600" dirty="0" smtClean="0"/>
            </a:br>
            <a:r>
              <a:rPr lang="nl-BE" sz="1600" dirty="0" err="1" smtClean="0"/>
              <a:t>size</a:t>
            </a:r>
            <a:r>
              <a:rPr lang="nl-BE" sz="1600" dirty="0" smtClean="0"/>
              <a:t>!</a:t>
            </a:r>
            <a:endParaRPr lang="nl-BE" sz="1600" dirty="0"/>
          </a:p>
        </p:txBody>
      </p:sp>
      <p:sp>
        <p:nvSpPr>
          <p:cNvPr id="25" name="Rectangle 24"/>
          <p:cNvSpPr/>
          <p:nvPr/>
        </p:nvSpPr>
        <p:spPr>
          <a:xfrm>
            <a:off x="971598" y="6463539"/>
            <a:ext cx="2376264" cy="27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 environment 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784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98401" y="3658384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755576" y="3679699"/>
            <a:ext cx="144014" cy="84203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-105418" y="368974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0x12F</a:t>
            </a:r>
            <a:endParaRPr lang="nl-BE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42654" y="3874408"/>
            <a:ext cx="190771" cy="2022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08822" y="577390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6774" y="558924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25" name="TextBox 24"/>
          <p:cNvSpPr txBox="1"/>
          <p:nvPr/>
        </p:nvSpPr>
        <p:spPr>
          <a:xfrm>
            <a:off x="971600" y="3573016"/>
            <a:ext cx="297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garbage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instructions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Lightning Bolt 22"/>
          <p:cNvSpPr/>
          <p:nvPr/>
        </p:nvSpPr>
        <p:spPr>
          <a:xfrm>
            <a:off x="1010856" y="3587365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TextBox 25"/>
          <p:cNvSpPr txBox="1"/>
          <p:nvPr/>
        </p:nvSpPr>
        <p:spPr>
          <a:xfrm>
            <a:off x="0" y="6310498"/>
            <a:ext cx="90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/>
              <a:t>variable</a:t>
            </a:r>
            <a:r>
              <a:rPr lang="nl-BE" sz="1600" dirty="0" smtClean="0"/>
              <a:t> </a:t>
            </a:r>
            <a:br>
              <a:rPr lang="nl-BE" sz="1600" dirty="0" smtClean="0"/>
            </a:br>
            <a:r>
              <a:rPr lang="nl-BE" sz="1600" dirty="0" err="1" smtClean="0"/>
              <a:t>size</a:t>
            </a:r>
            <a:r>
              <a:rPr lang="nl-BE" sz="1600" dirty="0" smtClean="0"/>
              <a:t>!</a:t>
            </a:r>
            <a:endParaRPr lang="nl-BE" sz="1600" dirty="0"/>
          </a:p>
        </p:txBody>
      </p:sp>
      <p:sp>
        <p:nvSpPr>
          <p:cNvPr id="27" name="Rectangle 26"/>
          <p:cNvSpPr/>
          <p:nvPr/>
        </p:nvSpPr>
        <p:spPr>
          <a:xfrm>
            <a:off x="971598" y="6463539"/>
            <a:ext cx="2376264" cy="27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 environment 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3575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598" y="4149080"/>
            <a:ext cx="2376264" cy="1413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6021288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95537" y="4324454"/>
            <a:ext cx="358119" cy="2145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-36511" y="413978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Left Brace 2"/>
          <p:cNvSpPr/>
          <p:nvPr/>
        </p:nvSpPr>
        <p:spPr>
          <a:xfrm>
            <a:off x="765385" y="3933056"/>
            <a:ext cx="144014" cy="84203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xtBox 4"/>
          <p:cNvSpPr txBox="1"/>
          <p:nvPr/>
        </p:nvSpPr>
        <p:spPr>
          <a:xfrm>
            <a:off x="1614548" y="4436376"/>
            <a:ext cx="15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NOP slide/</a:t>
            </a:r>
            <a:r>
              <a:rPr lang="nl-BE" dirty="0" err="1" smtClean="0"/>
              <a:t>sled</a:t>
            </a:r>
            <a:endParaRPr lang="nl-BE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6310498"/>
            <a:ext cx="90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/>
              <a:t>variable</a:t>
            </a:r>
            <a:r>
              <a:rPr lang="nl-BE" sz="1600" dirty="0" smtClean="0"/>
              <a:t> </a:t>
            </a:r>
            <a:br>
              <a:rPr lang="nl-BE" sz="1600" dirty="0" smtClean="0"/>
            </a:br>
            <a:r>
              <a:rPr lang="nl-BE" sz="1600" dirty="0" err="1" smtClean="0"/>
              <a:t>size</a:t>
            </a:r>
            <a:r>
              <a:rPr lang="nl-BE" sz="1600" dirty="0" smtClean="0"/>
              <a:t>!</a:t>
            </a:r>
            <a:endParaRPr lang="nl-BE" sz="1600" dirty="0"/>
          </a:p>
        </p:txBody>
      </p:sp>
      <p:sp>
        <p:nvSpPr>
          <p:cNvPr id="21" name="Rectangle 20"/>
          <p:cNvSpPr/>
          <p:nvPr/>
        </p:nvSpPr>
        <p:spPr>
          <a:xfrm>
            <a:off x="971598" y="6463539"/>
            <a:ext cx="2376264" cy="27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 environment 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7825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Part 1: Basic </a:t>
            </a:r>
            <a:r>
              <a:rPr lang="nl-BE" dirty="0" err="1" smtClean="0"/>
              <a:t>Exploits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3484529" y="1340768"/>
            <a:ext cx="2966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x86-64 </a:t>
            </a:r>
            <a:r>
              <a:rPr lang="nl-BE" dirty="0" err="1" smtClean="0"/>
              <a:t>assembly</a:t>
            </a:r>
            <a:r>
              <a:rPr lang="nl-BE" dirty="0" smtClean="0"/>
              <a:t> crash course</a:t>
            </a:r>
            <a:endParaRPr lang="nl-BE" dirty="0"/>
          </a:p>
        </p:txBody>
      </p:sp>
      <p:sp>
        <p:nvSpPr>
          <p:cNvPr id="5" name="Down Arrow 4"/>
          <p:cNvSpPr/>
          <p:nvPr/>
        </p:nvSpPr>
        <p:spPr>
          <a:xfrm>
            <a:off x="4679723" y="1859633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extBox 5"/>
          <p:cNvSpPr txBox="1"/>
          <p:nvPr/>
        </p:nvSpPr>
        <p:spPr>
          <a:xfrm>
            <a:off x="2698993" y="2585230"/>
            <a:ext cx="4537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A look at buffers are </a:t>
            </a:r>
            <a:r>
              <a:rPr lang="nl-BE" dirty="0" err="1" smtClean="0"/>
              <a:t>implemented</a:t>
            </a:r>
            <a:r>
              <a:rPr lang="nl-BE" dirty="0" smtClean="0"/>
              <a:t> in </a:t>
            </a:r>
            <a:r>
              <a:rPr lang="nl-BE" dirty="0" err="1" smtClean="0"/>
              <a:t>assembly</a:t>
            </a:r>
            <a:endParaRPr lang="nl-BE" dirty="0"/>
          </a:p>
        </p:txBody>
      </p:sp>
      <p:sp>
        <p:nvSpPr>
          <p:cNvPr id="7" name="Down Arrow 6"/>
          <p:cNvSpPr/>
          <p:nvPr/>
        </p:nvSpPr>
        <p:spPr>
          <a:xfrm>
            <a:off x="4679723" y="3104095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extBox 7"/>
          <p:cNvSpPr txBox="1"/>
          <p:nvPr/>
        </p:nvSpPr>
        <p:spPr>
          <a:xfrm>
            <a:off x="4103480" y="3829692"/>
            <a:ext cx="1728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Buffer overflows</a:t>
            </a:r>
            <a:endParaRPr lang="nl-BE" dirty="0"/>
          </a:p>
        </p:txBody>
      </p:sp>
      <p:sp>
        <p:nvSpPr>
          <p:cNvPr id="9" name="Down Arrow 8"/>
          <p:cNvSpPr/>
          <p:nvPr/>
        </p:nvSpPr>
        <p:spPr>
          <a:xfrm>
            <a:off x="4679723" y="4348556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TextBox 9"/>
          <p:cNvSpPr txBox="1"/>
          <p:nvPr/>
        </p:nvSpPr>
        <p:spPr>
          <a:xfrm>
            <a:off x="3395690" y="5074152"/>
            <a:ext cx="3144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How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execute</a:t>
            </a:r>
            <a:r>
              <a:rPr lang="nl-BE" dirty="0" smtClean="0"/>
              <a:t> the attack code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464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</p:txBody>
      </p:sp>
      <p:sp>
        <p:nvSpPr>
          <p:cNvPr id="3" name="Left Brace 2"/>
          <p:cNvSpPr/>
          <p:nvPr/>
        </p:nvSpPr>
        <p:spPr>
          <a:xfrm>
            <a:off x="765385" y="3933056"/>
            <a:ext cx="144014" cy="84203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xtBox 4"/>
          <p:cNvSpPr txBox="1"/>
          <p:nvPr/>
        </p:nvSpPr>
        <p:spPr>
          <a:xfrm>
            <a:off x="1614548" y="4436376"/>
            <a:ext cx="15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NOP slide/</a:t>
            </a:r>
            <a:r>
              <a:rPr lang="nl-BE" dirty="0" err="1" smtClean="0"/>
              <a:t>sled</a:t>
            </a:r>
            <a:endParaRPr lang="nl-BE" dirty="0"/>
          </a:p>
        </p:txBody>
      </p:sp>
      <p:sp>
        <p:nvSpPr>
          <p:cNvPr id="38" name="Right Arrow 37"/>
          <p:cNvSpPr/>
          <p:nvPr/>
        </p:nvSpPr>
        <p:spPr>
          <a:xfrm>
            <a:off x="574596" y="450912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08822" y="6061938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6774" y="5877272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310498"/>
            <a:ext cx="90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/>
              <a:t>variable</a:t>
            </a:r>
            <a:r>
              <a:rPr lang="nl-BE" sz="1600" dirty="0" smtClean="0"/>
              <a:t> </a:t>
            </a:r>
            <a:br>
              <a:rPr lang="nl-BE" sz="1600" dirty="0" smtClean="0"/>
            </a:br>
            <a:r>
              <a:rPr lang="nl-BE" sz="1600" dirty="0" err="1" smtClean="0"/>
              <a:t>size</a:t>
            </a:r>
            <a:r>
              <a:rPr lang="nl-BE" sz="1600" dirty="0" smtClean="0"/>
              <a:t>!</a:t>
            </a:r>
            <a:endParaRPr lang="nl-BE" sz="1600" dirty="0"/>
          </a:p>
        </p:txBody>
      </p:sp>
      <p:sp>
        <p:nvSpPr>
          <p:cNvPr id="17" name="Rectangle 16"/>
          <p:cNvSpPr/>
          <p:nvPr/>
        </p:nvSpPr>
        <p:spPr>
          <a:xfrm>
            <a:off x="971598" y="6463539"/>
            <a:ext cx="2376264" cy="27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 environment 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2750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</p:txBody>
      </p:sp>
      <p:sp>
        <p:nvSpPr>
          <p:cNvPr id="3" name="Left Brace 2"/>
          <p:cNvSpPr/>
          <p:nvPr/>
        </p:nvSpPr>
        <p:spPr>
          <a:xfrm>
            <a:off x="765385" y="3933056"/>
            <a:ext cx="144014" cy="84203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xtBox 4"/>
          <p:cNvSpPr txBox="1"/>
          <p:nvPr/>
        </p:nvSpPr>
        <p:spPr>
          <a:xfrm>
            <a:off x="1614548" y="4436376"/>
            <a:ext cx="15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NOP slide/</a:t>
            </a:r>
            <a:r>
              <a:rPr lang="nl-BE" dirty="0" err="1" smtClean="0"/>
              <a:t>sled</a:t>
            </a:r>
            <a:endParaRPr lang="nl-BE" dirty="0"/>
          </a:p>
        </p:txBody>
      </p:sp>
      <p:sp>
        <p:nvSpPr>
          <p:cNvPr id="38" name="Right Arrow 37"/>
          <p:cNvSpPr/>
          <p:nvPr/>
        </p:nvSpPr>
        <p:spPr>
          <a:xfrm>
            <a:off x="574596" y="479715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08822" y="6061938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6774" y="5877272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310498"/>
            <a:ext cx="90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/>
              <a:t>variable</a:t>
            </a:r>
            <a:r>
              <a:rPr lang="nl-BE" sz="1600" dirty="0" smtClean="0"/>
              <a:t> </a:t>
            </a:r>
            <a:br>
              <a:rPr lang="nl-BE" sz="1600" dirty="0" smtClean="0"/>
            </a:br>
            <a:r>
              <a:rPr lang="nl-BE" sz="1600" dirty="0" err="1" smtClean="0"/>
              <a:t>size</a:t>
            </a:r>
            <a:r>
              <a:rPr lang="nl-BE" sz="1600" dirty="0" smtClean="0"/>
              <a:t>!</a:t>
            </a:r>
            <a:endParaRPr lang="nl-BE" sz="1600" dirty="0"/>
          </a:p>
        </p:txBody>
      </p:sp>
      <p:sp>
        <p:nvSpPr>
          <p:cNvPr id="17" name="Rectangle 16"/>
          <p:cNvSpPr/>
          <p:nvPr/>
        </p:nvSpPr>
        <p:spPr>
          <a:xfrm>
            <a:off x="971598" y="6463539"/>
            <a:ext cx="2376264" cy="27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 environment 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711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</p:txBody>
      </p:sp>
      <p:sp>
        <p:nvSpPr>
          <p:cNvPr id="3" name="Left Brace 2"/>
          <p:cNvSpPr/>
          <p:nvPr/>
        </p:nvSpPr>
        <p:spPr>
          <a:xfrm>
            <a:off x="765385" y="3933056"/>
            <a:ext cx="144014" cy="84203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xtBox 4"/>
          <p:cNvSpPr txBox="1"/>
          <p:nvPr/>
        </p:nvSpPr>
        <p:spPr>
          <a:xfrm>
            <a:off x="1614548" y="4436376"/>
            <a:ext cx="15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NOP slide/</a:t>
            </a:r>
            <a:r>
              <a:rPr lang="nl-BE" dirty="0" err="1" smtClean="0"/>
              <a:t>sled</a:t>
            </a:r>
            <a:endParaRPr lang="nl-BE" dirty="0"/>
          </a:p>
        </p:txBody>
      </p:sp>
      <p:sp>
        <p:nvSpPr>
          <p:cNvPr id="38" name="Right Arrow 37"/>
          <p:cNvSpPr/>
          <p:nvPr/>
        </p:nvSpPr>
        <p:spPr>
          <a:xfrm>
            <a:off x="574596" y="5085184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08822" y="6061938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6774" y="5877272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310498"/>
            <a:ext cx="90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600" dirty="0" err="1" smtClean="0"/>
              <a:t>variable</a:t>
            </a:r>
            <a:r>
              <a:rPr lang="nl-BE" sz="1600" dirty="0" smtClean="0"/>
              <a:t> </a:t>
            </a:r>
            <a:br>
              <a:rPr lang="nl-BE" sz="1600" dirty="0" smtClean="0"/>
            </a:br>
            <a:r>
              <a:rPr lang="nl-BE" sz="1600" dirty="0" err="1" smtClean="0"/>
              <a:t>size</a:t>
            </a:r>
            <a:r>
              <a:rPr lang="nl-BE" sz="1600" dirty="0" smtClean="0"/>
              <a:t>!</a:t>
            </a:r>
            <a:endParaRPr lang="nl-BE" sz="1600" dirty="0"/>
          </a:p>
        </p:txBody>
      </p:sp>
      <p:sp>
        <p:nvSpPr>
          <p:cNvPr id="17" name="Rectangle 16"/>
          <p:cNvSpPr/>
          <p:nvPr/>
        </p:nvSpPr>
        <p:spPr>
          <a:xfrm>
            <a:off x="971598" y="6463539"/>
            <a:ext cx="2376264" cy="27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 environment 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459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Non-</a:t>
            </a:r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sp>
        <p:nvSpPr>
          <p:cNvPr id="28" name="Rectangle 27"/>
          <p:cNvSpPr/>
          <p:nvPr/>
        </p:nvSpPr>
        <p:spPr>
          <a:xfrm>
            <a:off x="359212" y="1196752"/>
            <a:ext cx="7741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buffer[100];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(buffer,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return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silly_function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108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\x48\xc7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230100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…");</a:t>
            </a:r>
          </a:p>
          <a:p>
            <a:r>
              <a:rPr lang="nl-BE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nl-BE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3" name="Rectangle 12"/>
          <p:cNvSpPr/>
          <p:nvPr/>
        </p:nvSpPr>
        <p:spPr>
          <a:xfrm>
            <a:off x="5364088" y="1772816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87828" y="1957482"/>
            <a:ext cx="16762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58" y="605264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9510" y="586798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17" name="Lightning Bolt 16"/>
          <p:cNvSpPr/>
          <p:nvPr/>
        </p:nvSpPr>
        <p:spPr>
          <a:xfrm>
            <a:off x="211005" y="4150651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Right Arrow 17"/>
          <p:cNvSpPr/>
          <p:nvPr/>
        </p:nvSpPr>
        <p:spPr>
          <a:xfrm>
            <a:off x="559141" y="425465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xtBox 4"/>
          <p:cNvSpPr txBox="1"/>
          <p:nvPr/>
        </p:nvSpPr>
        <p:spPr>
          <a:xfrm>
            <a:off x="3174901" y="4147508"/>
            <a:ext cx="2350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Stack memory </a:t>
            </a:r>
            <a:r>
              <a:rPr lang="nl-BE" dirty="0" err="1" smtClean="0"/>
              <a:t>mapped</a:t>
            </a:r>
            <a:endParaRPr lang="nl-BE" dirty="0" smtClean="0"/>
          </a:p>
          <a:p>
            <a:pPr algn="ctr"/>
            <a:r>
              <a:rPr lang="nl-BE" dirty="0" smtClean="0"/>
              <a:t>as non-</a:t>
            </a:r>
            <a:r>
              <a:rPr lang="nl-BE" dirty="0" err="1" smtClean="0"/>
              <a:t>executable</a:t>
            </a:r>
            <a:r>
              <a:rPr lang="nl-BE" dirty="0" smtClean="0"/>
              <a:t>!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9637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Non-</a:t>
            </a:r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3684" y="4150651"/>
            <a:ext cx="1830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$0, %</a:t>
            </a:r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nl-BE" dirty="0" smtClean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0" name="Lightning Bolt 49"/>
          <p:cNvSpPr/>
          <p:nvPr/>
        </p:nvSpPr>
        <p:spPr>
          <a:xfrm>
            <a:off x="211005" y="4150651"/>
            <a:ext cx="296413" cy="424022"/>
          </a:xfrm>
          <a:prstGeom prst="lightningBol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1" name="Right Arrow 50"/>
          <p:cNvSpPr/>
          <p:nvPr/>
        </p:nvSpPr>
        <p:spPr>
          <a:xfrm>
            <a:off x="559141" y="425465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611558" y="605264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79510" y="586798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1061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Non-</a:t>
            </a:r>
            <a:r>
              <a:rPr lang="nl-BE" dirty="0" err="1" smtClean="0"/>
              <a:t>Executable</a:t>
            </a:r>
            <a:r>
              <a:rPr lang="nl-BE" dirty="0" smtClean="0"/>
              <a:t> Stack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47" name="Rectangle 46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0" name="Right Arrow 49"/>
          <p:cNvSpPr/>
          <p:nvPr/>
        </p:nvSpPr>
        <p:spPr>
          <a:xfrm>
            <a:off x="5519897" y="630932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72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0   0   0   0   1   2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9981" y="5574592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59828" y="5570466"/>
            <a:ext cx="288034" cy="354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630932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138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exit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630932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173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system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 $0x64,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endParaRPr lang="nl-BE" dirty="0" smtClean="0">
              <a:solidFill>
                <a:schemeClr val="accent4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memcpy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519897" y="630932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9510" y="556492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9380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1598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1598" y="55624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system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58" y="5749595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9510" y="5564929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esp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3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32 bit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38" name="Rectangle 37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1" name="Right Arrow 50"/>
          <p:cNvSpPr/>
          <p:nvPr/>
        </p:nvSpPr>
        <p:spPr>
          <a:xfrm>
            <a:off x="5519897" y="630932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208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Normal</a:t>
            </a:r>
            <a:r>
              <a:rPr lang="nl-BE" dirty="0" smtClean="0"/>
              <a:t> program </a:t>
            </a:r>
            <a:r>
              <a:rPr lang="nl-BE" dirty="0" err="1" smtClean="0"/>
              <a:t>behavior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5292080" y="2716570"/>
            <a:ext cx="2232248" cy="712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76344" y="1863112"/>
            <a:ext cx="2232248" cy="4857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3217" y="224392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  return 0;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i = </a:t>
            </a:r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6" name="Straight Arrow Connector 15"/>
          <p:cNvCxnSpPr>
            <a:endCxn id="4" idx="0"/>
          </p:cNvCxnSpPr>
          <p:nvPr/>
        </p:nvCxnSpPr>
        <p:spPr>
          <a:xfrm>
            <a:off x="5580112" y="2349980"/>
            <a:ext cx="828092" cy="3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55433" y="2356531"/>
            <a:ext cx="0" cy="1360501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76344" y="3717032"/>
            <a:ext cx="2232248" cy="4857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</a:p>
        </p:txBody>
      </p:sp>
      <p:cxnSp>
        <p:nvCxnSpPr>
          <p:cNvPr id="22" name="Straight Arrow Connector 21"/>
          <p:cNvCxnSpPr>
            <a:stCxn id="4" idx="2"/>
          </p:cNvCxnSpPr>
          <p:nvPr/>
        </p:nvCxnSpPr>
        <p:spPr>
          <a:xfrm flipH="1">
            <a:off x="5724128" y="3429000"/>
            <a:ext cx="684076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80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21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system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7" y="3541658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9" y="335699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esp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3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32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garbage</a:t>
            </a:r>
            <a:r>
              <a:rPr lang="nl-BE" dirty="0" smtClean="0">
                <a:solidFill>
                  <a:schemeClr val="accent6"/>
                </a:solidFill>
              </a:rPr>
              <a:t> (‘return </a:t>
            </a:r>
            <a:r>
              <a:rPr lang="nl-BE" dirty="0" err="1" smtClean="0">
                <a:solidFill>
                  <a:schemeClr val="accent6"/>
                </a:solidFill>
              </a:rPr>
              <a:t>addr</a:t>
            </a:r>
            <a:r>
              <a:rPr lang="nl-BE" dirty="0" smtClean="0">
                <a:solidFill>
                  <a:schemeClr val="accent6"/>
                </a:solidFill>
              </a:rPr>
              <a:t>.’)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1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519897" y="5979855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4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system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7" y="432445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9" y="413978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esp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3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32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garbage</a:t>
            </a:r>
            <a:r>
              <a:rPr lang="nl-BE" dirty="0" smtClean="0">
                <a:solidFill>
                  <a:schemeClr val="accent6"/>
                </a:solidFill>
              </a:rPr>
              <a:t> (‘return </a:t>
            </a:r>
            <a:r>
              <a:rPr lang="nl-BE" dirty="0" err="1" smtClean="0">
                <a:solidFill>
                  <a:schemeClr val="accent6"/>
                </a:solidFill>
              </a:rPr>
              <a:t>addr</a:t>
            </a:r>
            <a:r>
              <a:rPr lang="nl-BE" dirty="0" smtClean="0">
                <a:solidFill>
                  <a:schemeClr val="accent6"/>
                </a:solidFill>
              </a:rPr>
              <a:t>.’)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1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519897" y="623731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system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7" y="4684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9" y="449982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esp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3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32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garbage</a:t>
            </a:r>
            <a:r>
              <a:rPr lang="nl-BE" dirty="0" smtClean="0">
                <a:solidFill>
                  <a:schemeClr val="accent6"/>
                </a:solidFill>
              </a:rPr>
              <a:t> (‘return </a:t>
            </a:r>
            <a:r>
              <a:rPr lang="nl-BE" dirty="0" err="1" smtClean="0">
                <a:solidFill>
                  <a:schemeClr val="accent6"/>
                </a:solidFill>
              </a:rPr>
              <a:t>addr</a:t>
            </a:r>
            <a:r>
              <a:rPr lang="nl-BE" dirty="0" smtClean="0">
                <a:solidFill>
                  <a:schemeClr val="accent6"/>
                </a:solidFill>
              </a:rPr>
              <a:t>.’)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1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519897" y="623731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2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system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7" y="4684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9" y="449982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esp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3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32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garbage</a:t>
            </a:r>
            <a:r>
              <a:rPr lang="nl-BE" dirty="0" smtClean="0">
                <a:solidFill>
                  <a:schemeClr val="accent6"/>
                </a:solidFill>
              </a:rPr>
              <a:t> (‘return </a:t>
            </a:r>
            <a:r>
              <a:rPr lang="nl-BE" dirty="0" err="1" smtClean="0">
                <a:solidFill>
                  <a:schemeClr val="accent6"/>
                </a:solidFill>
              </a:rPr>
              <a:t>addr</a:t>
            </a:r>
            <a:r>
              <a:rPr lang="nl-BE" dirty="0" smtClean="0">
                <a:solidFill>
                  <a:schemeClr val="accent6"/>
                </a:solidFill>
              </a:rPr>
              <a:t>.’)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1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620763" y="341414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5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system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7" y="4684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9" y="449982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esp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3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32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garbage</a:t>
            </a:r>
            <a:r>
              <a:rPr lang="nl-BE" dirty="0" smtClean="0">
                <a:solidFill>
                  <a:schemeClr val="accent6"/>
                </a:solidFill>
              </a:rPr>
              <a:t> (‘return </a:t>
            </a:r>
            <a:r>
              <a:rPr lang="nl-BE" dirty="0" err="1" smtClean="0">
                <a:solidFill>
                  <a:schemeClr val="accent6"/>
                </a:solidFill>
              </a:rPr>
              <a:t>addr</a:t>
            </a:r>
            <a:r>
              <a:rPr lang="nl-BE" dirty="0" smtClean="0">
                <a:solidFill>
                  <a:schemeClr val="accent6"/>
                </a:solidFill>
              </a:rPr>
              <a:t>.’)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>
                <a:solidFill>
                  <a:schemeClr val="accent6"/>
                </a:solidFill>
              </a:rPr>
              <a:t>ptr</a:t>
            </a:r>
            <a:r>
              <a:rPr lang="nl-BE" dirty="0">
                <a:solidFill>
                  <a:schemeClr val="accent6"/>
                </a:solidFill>
              </a:rPr>
              <a:t>. </a:t>
            </a:r>
            <a:r>
              <a:rPr lang="nl-BE" dirty="0" err="1" smtClean="0">
                <a:solidFill>
                  <a:schemeClr val="accent6"/>
                </a:solidFill>
              </a:rPr>
              <a:t>to</a:t>
            </a:r>
            <a:r>
              <a:rPr lang="nl-BE" dirty="0" smtClean="0">
                <a:solidFill>
                  <a:schemeClr val="accent6"/>
                </a:solidFill>
              </a:rPr>
              <a:t> </a:t>
            </a:r>
            <a:r>
              <a:rPr lang="nl-BE" sz="16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“/</a:t>
            </a:r>
            <a:r>
              <a:rPr lang="nl-BE" sz="16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bin/sh”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620763" y="341414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system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7" y="4684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9" y="449982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esp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3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32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garbage</a:t>
            </a:r>
            <a:r>
              <a:rPr lang="nl-BE" dirty="0" smtClean="0">
                <a:solidFill>
                  <a:schemeClr val="accent6"/>
                </a:solidFill>
              </a:rPr>
              <a:t> (‘return </a:t>
            </a:r>
            <a:r>
              <a:rPr lang="nl-BE" dirty="0" err="1" smtClean="0">
                <a:solidFill>
                  <a:schemeClr val="accent6"/>
                </a:solidFill>
              </a:rPr>
              <a:t>addr</a:t>
            </a:r>
            <a:r>
              <a:rPr lang="nl-BE" dirty="0" smtClean="0">
                <a:solidFill>
                  <a:schemeClr val="accent6"/>
                </a:solidFill>
              </a:rPr>
              <a:t>.’)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>
                <a:solidFill>
                  <a:schemeClr val="accent6"/>
                </a:solidFill>
              </a:rPr>
              <a:t>ptr</a:t>
            </a:r>
            <a:r>
              <a:rPr lang="nl-BE" dirty="0">
                <a:solidFill>
                  <a:schemeClr val="accent6"/>
                </a:solidFill>
              </a:rPr>
              <a:t>. </a:t>
            </a:r>
            <a:r>
              <a:rPr lang="nl-BE" dirty="0" err="1" smtClean="0">
                <a:solidFill>
                  <a:schemeClr val="accent6"/>
                </a:solidFill>
              </a:rPr>
              <a:t>to</a:t>
            </a:r>
            <a:r>
              <a:rPr lang="nl-BE" dirty="0" smtClean="0">
                <a:solidFill>
                  <a:schemeClr val="accent6"/>
                </a:solidFill>
              </a:rPr>
              <a:t> </a:t>
            </a:r>
            <a:r>
              <a:rPr lang="nl-BE" sz="16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“/</a:t>
            </a:r>
            <a:r>
              <a:rPr lang="nl-BE" sz="16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bin/sh”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620763" y="341414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347181" y="4658877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649345" y="4335711"/>
            <a:ext cx="236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used</a:t>
            </a:r>
            <a:r>
              <a:rPr lang="nl-BE" dirty="0" smtClean="0"/>
              <a:t> </a:t>
            </a:r>
            <a:r>
              <a:rPr lang="en-US" dirty="0" smtClean="0"/>
              <a:t>to execute</a:t>
            </a:r>
          </a:p>
          <a:p>
            <a:r>
              <a:rPr lang="en-US" dirty="0" smtClean="0"/>
              <a:t>a second function!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694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address</a:t>
            </a:r>
            <a:r>
              <a:rPr lang="nl-BE" dirty="0" smtClean="0">
                <a:solidFill>
                  <a:schemeClr val="accent6"/>
                </a:solidFill>
              </a:rPr>
              <a:t> of system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7" y="4684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9" y="449982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accent6"/>
                </a:solidFill>
              </a:rPr>
              <a:t>garbage</a:t>
            </a:r>
            <a:r>
              <a:rPr lang="nl-BE" dirty="0" smtClean="0">
                <a:solidFill>
                  <a:schemeClr val="accent6"/>
                </a:solidFill>
              </a:rPr>
              <a:t> (‘return </a:t>
            </a:r>
            <a:r>
              <a:rPr lang="nl-BE" dirty="0" err="1" smtClean="0">
                <a:solidFill>
                  <a:schemeClr val="accent6"/>
                </a:solidFill>
              </a:rPr>
              <a:t>addr</a:t>
            </a:r>
            <a:r>
              <a:rPr lang="nl-BE" dirty="0" smtClean="0">
                <a:solidFill>
                  <a:schemeClr val="accent6"/>
                </a:solidFill>
              </a:rPr>
              <a:t>.’)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>
                <a:solidFill>
                  <a:schemeClr val="accent6"/>
                </a:solidFill>
              </a:rPr>
              <a:t>ptr</a:t>
            </a:r>
            <a:r>
              <a:rPr lang="nl-BE" dirty="0">
                <a:solidFill>
                  <a:schemeClr val="accent6"/>
                </a:solidFill>
              </a:rPr>
              <a:t>. </a:t>
            </a:r>
            <a:r>
              <a:rPr lang="nl-BE" dirty="0" err="1" smtClean="0">
                <a:solidFill>
                  <a:schemeClr val="accent6"/>
                </a:solidFill>
              </a:rPr>
              <a:t>to</a:t>
            </a:r>
            <a:r>
              <a:rPr lang="nl-BE" dirty="0" smtClean="0">
                <a:solidFill>
                  <a:schemeClr val="accent6"/>
                </a:solidFill>
              </a:rPr>
              <a:t> </a:t>
            </a:r>
            <a:r>
              <a:rPr lang="nl-BE" sz="16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“/</a:t>
            </a:r>
            <a:r>
              <a:rPr lang="nl-BE" sz="16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bin/sh”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2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argument 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620763" y="341414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3056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libc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6" y="429521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8" y="4110544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6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458687" y="6263791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6997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6" y="429521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8" y="4110544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6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	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458687" y="6263791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7" name="Left Brace 56"/>
          <p:cNvSpPr/>
          <p:nvPr/>
        </p:nvSpPr>
        <p:spPr>
          <a:xfrm flipH="1">
            <a:off x="7395856" y="4843543"/>
            <a:ext cx="235202" cy="55634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8" name="TextBox 57"/>
          <p:cNvSpPr txBox="1"/>
          <p:nvPr/>
        </p:nvSpPr>
        <p:spPr>
          <a:xfrm>
            <a:off x="7673350" y="4937050"/>
            <a:ext cx="82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gadget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4128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Return-</a:t>
            </a:r>
            <a:r>
              <a:rPr lang="nl-BE" dirty="0" err="1" smtClean="0"/>
              <a:t>Oriented</a:t>
            </a:r>
            <a:r>
              <a:rPr lang="nl-BE" dirty="0" smtClean="0"/>
              <a:t> Programming</a:t>
            </a:r>
            <a:endParaRPr lang="nl-B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&amp;(pop-</a:t>
            </a:r>
            <a:r>
              <a:rPr lang="nl-BE" dirty="0" err="1" smtClean="0">
                <a:solidFill>
                  <a:schemeClr val="accent6"/>
                </a:solidFill>
              </a:rPr>
              <a:t>rdi</a:t>
            </a:r>
            <a:r>
              <a:rPr lang="nl-BE" dirty="0" smtClean="0">
                <a:solidFill>
                  <a:schemeClr val="accent6"/>
                </a:solidFill>
              </a:rPr>
              <a:t>; </a:t>
            </a:r>
            <a:r>
              <a:rPr lang="nl-BE" dirty="0" err="1" smtClean="0">
                <a:solidFill>
                  <a:schemeClr val="accent6"/>
                </a:solidFill>
              </a:rPr>
              <a:t>ret</a:t>
            </a:r>
            <a:r>
              <a:rPr lang="nl-BE" dirty="0" smtClean="0">
                <a:solidFill>
                  <a:schemeClr val="accent6"/>
                </a:solidFill>
              </a:rPr>
              <a:t>)</a:t>
            </a:r>
            <a:endParaRPr lang="nl-BE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6" y="429521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8" y="4110544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>
                <a:solidFill>
                  <a:schemeClr val="accent6"/>
                </a:solidFill>
              </a:rPr>
              <a:t>ptr</a:t>
            </a:r>
            <a:r>
              <a:rPr lang="nl-BE" dirty="0">
                <a:solidFill>
                  <a:schemeClr val="accent6"/>
                </a:solidFill>
              </a:rPr>
              <a:t>. </a:t>
            </a:r>
            <a:r>
              <a:rPr lang="nl-BE" dirty="0" err="1">
                <a:solidFill>
                  <a:schemeClr val="accent6"/>
                </a:solidFill>
              </a:rPr>
              <a:t>to</a:t>
            </a:r>
            <a:r>
              <a:rPr lang="nl-BE" dirty="0">
                <a:solidFill>
                  <a:schemeClr val="accent6"/>
                </a:solidFill>
              </a:rPr>
              <a:t> 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“/bin/sh”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</a:t>
            </a:r>
            <a:r>
              <a:rPr lang="nl-BE" sz="16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system</a:t>
            </a:r>
            <a:endParaRPr lang="nl-BE" sz="16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	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458687" y="6263791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7" name="Left Brace 56"/>
          <p:cNvSpPr/>
          <p:nvPr/>
        </p:nvSpPr>
        <p:spPr>
          <a:xfrm flipH="1">
            <a:off x="7395856" y="4843543"/>
            <a:ext cx="235202" cy="55634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8" name="TextBox 57"/>
          <p:cNvSpPr txBox="1"/>
          <p:nvPr/>
        </p:nvSpPr>
        <p:spPr>
          <a:xfrm>
            <a:off x="7673350" y="4937050"/>
            <a:ext cx="82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gadget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7829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Normal</a:t>
            </a:r>
            <a:r>
              <a:rPr lang="nl-BE" dirty="0"/>
              <a:t> program </a:t>
            </a:r>
            <a:r>
              <a:rPr lang="nl-BE" dirty="0" err="1"/>
              <a:t>behavior</a:t>
            </a:r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482851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11560" y="501317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3563888" y="198884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tangle 12"/>
          <p:cNvSpPr/>
          <p:nvPr/>
        </p:nvSpPr>
        <p:spPr>
          <a:xfrm>
            <a:off x="5292080" y="2716570"/>
            <a:ext cx="2232248" cy="712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76344" y="1863112"/>
            <a:ext cx="2232248" cy="4857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endCxn id="13" idx="0"/>
          </p:cNvCxnSpPr>
          <p:nvPr/>
        </p:nvCxnSpPr>
        <p:spPr>
          <a:xfrm>
            <a:off x="5580112" y="2349980"/>
            <a:ext cx="828092" cy="3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55433" y="2356531"/>
            <a:ext cx="0" cy="1360501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976344" y="3717032"/>
            <a:ext cx="2232248" cy="4857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5724128" y="3429000"/>
            <a:ext cx="684076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596790" y="6093296"/>
            <a:ext cx="0" cy="28457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5400000">
            <a:off x="2901384" y="5276834"/>
            <a:ext cx="1437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Higher</a:t>
            </a:r>
            <a:r>
              <a:rPr lang="nl-BE" sz="1400" dirty="0" smtClean="0"/>
              <a:t> </a:t>
            </a:r>
            <a:r>
              <a:rPr lang="nl-BE" sz="1400" dirty="0" err="1" smtClean="0"/>
              <a:t>addresses</a:t>
            </a:r>
            <a:endParaRPr lang="nl-BE" sz="1400" dirty="0"/>
          </a:p>
        </p:txBody>
      </p:sp>
      <p:sp>
        <p:nvSpPr>
          <p:cNvPr id="26" name="Rectangle 25"/>
          <p:cNvSpPr/>
          <p:nvPr/>
        </p:nvSpPr>
        <p:spPr>
          <a:xfrm>
            <a:off x="971600" y="4830860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frame of </a:t>
            </a:r>
            <a:r>
              <a:rPr lang="nl-BE" dirty="0" err="1" smtClean="0"/>
              <a:t>main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0963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25" grpId="0"/>
      <p:bldP spid="2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6" y="468449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8" y="449982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>
                <a:solidFill>
                  <a:schemeClr val="accent6"/>
                </a:solidFill>
              </a:rPr>
              <a:t>ptr</a:t>
            </a:r>
            <a:r>
              <a:rPr lang="nl-BE" dirty="0">
                <a:solidFill>
                  <a:schemeClr val="accent6"/>
                </a:solidFill>
              </a:rPr>
              <a:t>. </a:t>
            </a:r>
            <a:r>
              <a:rPr lang="nl-BE" dirty="0" err="1">
                <a:solidFill>
                  <a:schemeClr val="accent6"/>
                </a:solidFill>
              </a:rPr>
              <a:t>to</a:t>
            </a:r>
            <a:r>
              <a:rPr lang="nl-BE" dirty="0">
                <a:solidFill>
                  <a:schemeClr val="accent6"/>
                </a:solidFill>
              </a:rPr>
              <a:t> 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“/bin/sh”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</a:t>
            </a:r>
            <a:r>
              <a:rPr lang="nl-BE" sz="16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system</a:t>
            </a:r>
            <a:endParaRPr lang="nl-BE" sz="16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	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435394" y="493705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7" name="Left Brace 56"/>
          <p:cNvSpPr/>
          <p:nvPr/>
        </p:nvSpPr>
        <p:spPr>
          <a:xfrm flipH="1">
            <a:off x="7395856" y="4843543"/>
            <a:ext cx="235202" cy="55634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8" name="TextBox 57"/>
          <p:cNvSpPr txBox="1"/>
          <p:nvPr/>
        </p:nvSpPr>
        <p:spPr>
          <a:xfrm>
            <a:off x="7673350" y="4937050"/>
            <a:ext cx="82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gadget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8370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6" y="504453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8" y="485986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>
                <a:solidFill>
                  <a:schemeClr val="accent6"/>
                </a:solidFill>
              </a:rPr>
              <a:t>ptr</a:t>
            </a:r>
            <a:r>
              <a:rPr lang="nl-BE" dirty="0">
                <a:solidFill>
                  <a:schemeClr val="accent6"/>
                </a:solidFill>
              </a:rPr>
              <a:t>. </a:t>
            </a:r>
            <a:r>
              <a:rPr lang="nl-BE" dirty="0" err="1">
                <a:solidFill>
                  <a:schemeClr val="accent6"/>
                </a:solidFill>
              </a:rPr>
              <a:t>to</a:t>
            </a:r>
            <a:r>
              <a:rPr lang="nl-BE" dirty="0">
                <a:solidFill>
                  <a:schemeClr val="accent6"/>
                </a:solidFill>
              </a:rPr>
              <a:t> 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“/bin/sh”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</a:t>
            </a:r>
            <a:r>
              <a:rPr lang="nl-BE" sz="16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system</a:t>
            </a:r>
            <a:endParaRPr lang="nl-BE" sz="16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	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435394" y="515719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7" name="Left Brace 56"/>
          <p:cNvSpPr/>
          <p:nvPr/>
        </p:nvSpPr>
        <p:spPr>
          <a:xfrm flipH="1">
            <a:off x="7395856" y="4843543"/>
            <a:ext cx="235202" cy="55634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8" name="TextBox 57"/>
          <p:cNvSpPr txBox="1"/>
          <p:nvPr/>
        </p:nvSpPr>
        <p:spPr>
          <a:xfrm>
            <a:off x="7673350" y="4937050"/>
            <a:ext cx="82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gadget</a:t>
            </a:r>
            <a:endParaRPr lang="nl-BE" dirty="0"/>
          </a:p>
        </p:txBody>
      </p:sp>
      <p:cxnSp>
        <p:nvCxnSpPr>
          <p:cNvPr id="14" name="Straight Arrow Connector 13"/>
          <p:cNvCxnSpPr>
            <a:endCxn id="15" idx="0"/>
          </p:cNvCxnSpPr>
          <p:nvPr/>
        </p:nvCxnSpPr>
        <p:spPr>
          <a:xfrm>
            <a:off x="4277613" y="4512635"/>
            <a:ext cx="13615" cy="455773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62686" y="4968408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“/bin/sh”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977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6" y="540457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8" y="521990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>
                <a:solidFill>
                  <a:schemeClr val="accent6"/>
                </a:solidFill>
              </a:rPr>
              <a:t>ptr</a:t>
            </a:r>
            <a:r>
              <a:rPr lang="nl-BE" dirty="0">
                <a:solidFill>
                  <a:schemeClr val="accent6"/>
                </a:solidFill>
              </a:rPr>
              <a:t>. </a:t>
            </a:r>
            <a:r>
              <a:rPr lang="nl-BE" dirty="0" err="1">
                <a:solidFill>
                  <a:schemeClr val="accent6"/>
                </a:solidFill>
              </a:rPr>
              <a:t>to</a:t>
            </a:r>
            <a:r>
              <a:rPr lang="nl-BE" dirty="0">
                <a:solidFill>
                  <a:schemeClr val="accent6"/>
                </a:solidFill>
              </a:rPr>
              <a:t> 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“/bin/sh”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</a:t>
            </a:r>
            <a:r>
              <a:rPr lang="nl-BE" sz="16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system</a:t>
            </a:r>
            <a:endParaRPr lang="nl-BE" sz="16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	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435394" y="515719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7" name="Left Brace 56"/>
          <p:cNvSpPr/>
          <p:nvPr/>
        </p:nvSpPr>
        <p:spPr>
          <a:xfrm flipH="1">
            <a:off x="7395856" y="4843543"/>
            <a:ext cx="235202" cy="55634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8" name="TextBox 57"/>
          <p:cNvSpPr txBox="1"/>
          <p:nvPr/>
        </p:nvSpPr>
        <p:spPr>
          <a:xfrm>
            <a:off x="7673350" y="4937050"/>
            <a:ext cx="82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gadget</a:t>
            </a:r>
            <a:endParaRPr lang="nl-BE" dirty="0"/>
          </a:p>
        </p:txBody>
      </p:sp>
      <p:cxnSp>
        <p:nvCxnSpPr>
          <p:cNvPr id="14" name="Straight Arrow Connector 13"/>
          <p:cNvCxnSpPr>
            <a:endCxn id="15" idx="0"/>
          </p:cNvCxnSpPr>
          <p:nvPr/>
        </p:nvCxnSpPr>
        <p:spPr>
          <a:xfrm>
            <a:off x="4277613" y="4512635"/>
            <a:ext cx="13615" cy="455773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62686" y="4968408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“/bin/sh”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1827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of ‘</a:t>
            </a:r>
            <a:r>
              <a:rPr lang="nl-BE" dirty="0" err="1" smtClean="0"/>
              <a:t>main</a:t>
            </a:r>
            <a:r>
              <a:rPr lang="nl-BE" dirty="0" smtClean="0"/>
              <a:t>’</a:t>
            </a:r>
          </a:p>
          <a:p>
            <a:pPr algn="ctr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3176" y="540457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1128" y="5219908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>
                <a:solidFill>
                  <a:schemeClr val="accent6"/>
                </a:solidFill>
              </a:rPr>
              <a:t>ptr</a:t>
            </a:r>
            <a:r>
              <a:rPr lang="nl-BE" dirty="0">
                <a:solidFill>
                  <a:schemeClr val="accent6"/>
                </a:solidFill>
              </a:rPr>
              <a:t>. </a:t>
            </a:r>
            <a:r>
              <a:rPr lang="nl-BE" dirty="0" err="1">
                <a:solidFill>
                  <a:schemeClr val="accent6"/>
                </a:solidFill>
              </a:rPr>
              <a:t>to</a:t>
            </a:r>
            <a:r>
              <a:rPr lang="nl-BE" dirty="0">
                <a:solidFill>
                  <a:schemeClr val="accent6"/>
                </a:solidFill>
              </a:rPr>
              <a:t> </a:t>
            </a:r>
            <a:r>
              <a:rPr lang="nl-BE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“/bin/sh”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</a:t>
            </a:r>
            <a:r>
              <a:rPr lang="nl-BE" sz="16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system</a:t>
            </a:r>
            <a:endParaRPr lang="nl-BE" sz="16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	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633110" y="340995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7" name="Left Brace 56"/>
          <p:cNvSpPr/>
          <p:nvPr/>
        </p:nvSpPr>
        <p:spPr>
          <a:xfrm flipH="1">
            <a:off x="7395856" y="4843543"/>
            <a:ext cx="235202" cy="55634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8" name="TextBox 57"/>
          <p:cNvSpPr txBox="1"/>
          <p:nvPr/>
        </p:nvSpPr>
        <p:spPr>
          <a:xfrm>
            <a:off x="7673350" y="4937050"/>
            <a:ext cx="82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gadget</a:t>
            </a:r>
            <a:endParaRPr lang="nl-BE" dirty="0"/>
          </a:p>
        </p:txBody>
      </p:sp>
      <p:cxnSp>
        <p:nvCxnSpPr>
          <p:cNvPr id="14" name="Straight Arrow Connector 13"/>
          <p:cNvCxnSpPr>
            <a:endCxn id="15" idx="0"/>
          </p:cNvCxnSpPr>
          <p:nvPr/>
        </p:nvCxnSpPr>
        <p:spPr>
          <a:xfrm>
            <a:off x="4277613" y="4512635"/>
            <a:ext cx="13615" cy="455773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62686" y="4968408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“/bin/sh”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678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6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	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458687" y="6263791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7" name="Left Brace 56"/>
          <p:cNvSpPr/>
          <p:nvPr/>
        </p:nvSpPr>
        <p:spPr>
          <a:xfrm flipH="1">
            <a:off x="7395856" y="4843543"/>
            <a:ext cx="235202" cy="55634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8" name="TextBox 57"/>
          <p:cNvSpPr txBox="1"/>
          <p:nvPr/>
        </p:nvSpPr>
        <p:spPr>
          <a:xfrm>
            <a:off x="7673350" y="4937050"/>
            <a:ext cx="82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gadget</a:t>
            </a:r>
            <a:endParaRPr lang="nl-BE" dirty="0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32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nl-BE" sz="1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3" name="Rectangle 52"/>
          <p:cNvSpPr/>
          <p:nvPr/>
        </p:nvSpPr>
        <p:spPr>
          <a:xfrm>
            <a:off x="5940152" y="4581128"/>
            <a:ext cx="262802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	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nl-BE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  $0x64,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5458687" y="6263791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3981" y="3789040"/>
            <a:ext cx="23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Arguments</a:t>
            </a:r>
            <a:r>
              <a:rPr lang="nl-BE" dirty="0" smtClean="0"/>
              <a:t> in registers!</a:t>
            </a:r>
            <a:endParaRPr lang="nl-BE" dirty="0"/>
          </a:p>
        </p:txBody>
      </p:sp>
      <p:sp>
        <p:nvSpPr>
          <p:cNvPr id="56" name="Rectangle 55"/>
          <p:cNvSpPr/>
          <p:nvPr/>
        </p:nvSpPr>
        <p:spPr>
          <a:xfrm>
            <a:off x="3491880" y="414330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l-BE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nl-BE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dirty="0" err="1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nl-BE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7" name="Left Brace 56"/>
          <p:cNvSpPr/>
          <p:nvPr/>
        </p:nvSpPr>
        <p:spPr>
          <a:xfrm flipH="1">
            <a:off x="7395856" y="4843543"/>
            <a:ext cx="235202" cy="55634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8" name="TextBox 57"/>
          <p:cNvSpPr txBox="1"/>
          <p:nvPr/>
        </p:nvSpPr>
        <p:spPr>
          <a:xfrm>
            <a:off x="7673350" y="4937050"/>
            <a:ext cx="82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gadget</a:t>
            </a:r>
            <a:endParaRPr lang="nl-BE" dirty="0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76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31134" y="4590742"/>
            <a:ext cx="39998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0x81  0xfa  0x5c  0xc3  0x00  </a:t>
            </a:r>
            <a:r>
              <a:rPr lang="pt-BR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0x00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4221610" y="4588856"/>
            <a:ext cx="385919" cy="1886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97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31134" y="4590742"/>
            <a:ext cx="39998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0x81  0xfa  0x5c  0xc3  0x00  </a:t>
            </a:r>
            <a:r>
              <a:rPr lang="pt-BR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0x00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32797" y="4102825"/>
            <a:ext cx="2170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cmp</a:t>
            </a:r>
            <a:r>
              <a:rPr lang="nl-BE" dirty="0"/>
              <a:t>    $0xc35c</a:t>
            </a:r>
            <a:r>
              <a:rPr lang="nl-BE" dirty="0" smtClean="0"/>
              <a:t>, %</a:t>
            </a:r>
            <a:r>
              <a:rPr lang="nl-BE" dirty="0"/>
              <a:t>edx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4221610" y="4588856"/>
            <a:ext cx="380677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554233" y="5013176"/>
            <a:ext cx="385919" cy="1886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51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31134" y="4590742"/>
            <a:ext cx="39998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0x81  0xfa  0x5c  0xc3  0x00  </a:t>
            </a:r>
            <a:r>
              <a:rPr lang="pt-BR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0x00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32797" y="4102825"/>
            <a:ext cx="2170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cmp</a:t>
            </a:r>
            <a:r>
              <a:rPr lang="nl-BE" dirty="0"/>
              <a:t>    $0xc35c</a:t>
            </a:r>
            <a:r>
              <a:rPr lang="nl-BE" dirty="0" smtClean="0"/>
              <a:t>, %</a:t>
            </a:r>
            <a:r>
              <a:rPr lang="nl-BE" dirty="0"/>
              <a:t>edx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4221610" y="4588856"/>
            <a:ext cx="380677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554233" y="5013176"/>
            <a:ext cx="576807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314671" y="5180247"/>
            <a:ext cx="1055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/>
              <a:t>pop </a:t>
            </a:r>
            <a:r>
              <a:rPr lang="nl-BE" dirty="0" smtClean="0"/>
              <a:t>%</a:t>
            </a:r>
            <a:r>
              <a:rPr lang="nl-BE" dirty="0" err="1"/>
              <a:t>rsp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8244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31134" y="4590742"/>
            <a:ext cx="39998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0x81  0xfa  0x5c  0xc3  0x00  </a:t>
            </a:r>
            <a:r>
              <a:rPr lang="pt-BR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0x00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32797" y="4102825"/>
            <a:ext cx="2170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cmp</a:t>
            </a:r>
            <a:r>
              <a:rPr lang="nl-BE" dirty="0"/>
              <a:t>    $0xc35c</a:t>
            </a:r>
            <a:r>
              <a:rPr lang="nl-BE" dirty="0" smtClean="0"/>
              <a:t>, %</a:t>
            </a:r>
            <a:r>
              <a:rPr lang="nl-BE" dirty="0"/>
              <a:t>edx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4221610" y="4588856"/>
            <a:ext cx="380677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74527" y="5013176"/>
            <a:ext cx="576807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6228184" y="5180247"/>
            <a:ext cx="452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 smtClean="0"/>
              <a:t>ret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625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Normal</a:t>
            </a:r>
            <a:r>
              <a:rPr lang="nl-BE" dirty="0" smtClean="0"/>
              <a:t> program </a:t>
            </a:r>
            <a:r>
              <a:rPr lang="nl-BE" dirty="0" err="1" smtClean="0"/>
              <a:t>behavior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971600" y="4830860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frame of </a:t>
            </a:r>
            <a:r>
              <a:rPr lang="nl-BE" dirty="0" err="1" smtClean="0"/>
              <a:t>main</a:t>
            </a:r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86223" y="4442059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11561" y="4627508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3563888" y="198884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tangle 12"/>
          <p:cNvSpPr/>
          <p:nvPr/>
        </p:nvSpPr>
        <p:spPr>
          <a:xfrm>
            <a:off x="971600" y="4442059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Return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main</a:t>
            </a:r>
            <a:endParaRPr lang="nl-BE" dirty="0"/>
          </a:p>
        </p:txBody>
      </p:sp>
      <p:sp>
        <p:nvSpPr>
          <p:cNvPr id="15" name="Right Arrow 14"/>
          <p:cNvSpPr/>
          <p:nvPr/>
        </p:nvSpPr>
        <p:spPr>
          <a:xfrm>
            <a:off x="4879624" y="2841647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ight Arrow 16"/>
          <p:cNvSpPr/>
          <p:nvPr/>
        </p:nvSpPr>
        <p:spPr>
          <a:xfrm>
            <a:off x="4879624" y="3122759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Rectangle 18"/>
          <p:cNvSpPr/>
          <p:nvPr/>
        </p:nvSpPr>
        <p:spPr>
          <a:xfrm>
            <a:off x="5292080" y="2716570"/>
            <a:ext cx="2232248" cy="712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76344" y="1863112"/>
            <a:ext cx="2232248" cy="4857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3" name="Straight Arrow Connector 22"/>
          <p:cNvCxnSpPr>
            <a:endCxn id="19" idx="0"/>
          </p:cNvCxnSpPr>
          <p:nvPr/>
        </p:nvCxnSpPr>
        <p:spPr>
          <a:xfrm>
            <a:off x="5580112" y="2349980"/>
            <a:ext cx="828092" cy="3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455433" y="2356531"/>
            <a:ext cx="0" cy="1360501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976344" y="3717032"/>
            <a:ext cx="2232248" cy="4857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</a:p>
        </p:txBody>
      </p:sp>
      <p:cxnSp>
        <p:nvCxnSpPr>
          <p:cNvPr id="26" name="Straight Arrow Connector 25"/>
          <p:cNvCxnSpPr>
            <a:stCxn id="19" idx="2"/>
          </p:cNvCxnSpPr>
          <p:nvPr/>
        </p:nvCxnSpPr>
        <p:spPr>
          <a:xfrm flipH="1">
            <a:off x="5724128" y="3429000"/>
            <a:ext cx="684076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596790" y="6093296"/>
            <a:ext cx="0" cy="28457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5400000">
            <a:off x="2901382" y="5276834"/>
            <a:ext cx="1437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/>
              <a:t>Higher</a:t>
            </a:r>
            <a:r>
              <a:rPr lang="nl-BE" sz="1400" dirty="0"/>
              <a:t> </a:t>
            </a:r>
            <a:r>
              <a:rPr lang="nl-BE" sz="1400" dirty="0" err="1"/>
              <a:t>addresses</a:t>
            </a:r>
            <a:endParaRPr lang="nl-BE" sz="1400" dirty="0"/>
          </a:p>
        </p:txBody>
      </p:sp>
    </p:spTree>
    <p:extLst>
      <p:ext uri="{BB962C8B-B14F-4D97-AF65-F5344CB8AC3E}">
        <p14:creationId xmlns:p14="http://schemas.microsoft.com/office/powerpoint/2010/main" val="301455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5" grpId="1" animBg="1"/>
      <p:bldP spid="1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31134" y="4590742"/>
            <a:ext cx="39998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0x81  0xfa  0x5c  0xc3  0x00  </a:t>
            </a:r>
            <a:r>
              <a:rPr lang="pt-BR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0x00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32797" y="4102825"/>
            <a:ext cx="2170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err="1"/>
              <a:t>cmp</a:t>
            </a:r>
            <a:r>
              <a:rPr lang="nl-BE" dirty="0"/>
              <a:t>    $0xc35c</a:t>
            </a:r>
            <a:r>
              <a:rPr lang="nl-BE" dirty="0" smtClean="0"/>
              <a:t>, %</a:t>
            </a:r>
            <a:r>
              <a:rPr lang="nl-BE" dirty="0"/>
              <a:t>edx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4221610" y="4588856"/>
            <a:ext cx="380677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554233" y="5013176"/>
            <a:ext cx="1166260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422365" y="5180247"/>
            <a:ext cx="1439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/>
              <a:t>pop </a:t>
            </a:r>
            <a:r>
              <a:rPr lang="nl-BE" dirty="0" smtClean="0"/>
              <a:t>%</a:t>
            </a:r>
            <a:r>
              <a:rPr lang="nl-BE" dirty="0" err="1" smtClean="0"/>
              <a:t>rsp</a:t>
            </a:r>
            <a:r>
              <a:rPr lang="nl-BE" dirty="0" smtClean="0"/>
              <a:t>; </a:t>
            </a:r>
            <a:r>
              <a:rPr lang="nl-BE" dirty="0" err="1" smtClean="0"/>
              <a:t>ret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339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13447" y="3951054"/>
            <a:ext cx="54518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Pop-gadgets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Write-</a:t>
            </a:r>
            <a:r>
              <a:rPr lang="nl-BE" dirty="0" err="1" smtClean="0"/>
              <a:t>anywhere</a:t>
            </a:r>
            <a:r>
              <a:rPr lang="nl-BE" dirty="0" smtClean="0"/>
              <a:t> gadgets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(%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r>
              <a:rPr lang="nl-B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Turing-complete set of gadgets </a:t>
            </a:r>
            <a:r>
              <a:rPr lang="nl-BE" dirty="0" err="1" smtClean="0"/>
              <a:t>for</a:t>
            </a:r>
            <a:r>
              <a:rPr lang="nl-BE" dirty="0" smtClean="0"/>
              <a:t> complex</a:t>
            </a:r>
            <a:br>
              <a:rPr lang="nl-BE" dirty="0" smtClean="0"/>
            </a:br>
            <a:r>
              <a:rPr lang="nl-BE" dirty="0" smtClean="0"/>
              <a:t>shellcode (</a:t>
            </a:r>
            <a:r>
              <a:rPr lang="nl-BE" dirty="0" err="1" smtClean="0"/>
              <a:t>eventually</a:t>
            </a:r>
            <a:r>
              <a:rPr lang="nl-BE" dirty="0" smtClean="0"/>
              <a:t> </a:t>
            </a:r>
            <a:r>
              <a:rPr lang="nl-BE" dirty="0" err="1" smtClean="0"/>
              <a:t>calling</a:t>
            </a:r>
            <a:r>
              <a:rPr lang="nl-BE" dirty="0" smtClean="0"/>
              <a:t> </a:t>
            </a:r>
            <a:r>
              <a:rPr lang="nl-BE" dirty="0" err="1" smtClean="0"/>
              <a:t>libc</a:t>
            </a:r>
            <a:r>
              <a:rPr lang="nl-BE" dirty="0" smtClean="0"/>
              <a:t>/</a:t>
            </a:r>
            <a:r>
              <a:rPr lang="nl-BE" dirty="0" err="1" smtClean="0"/>
              <a:t>kernel</a:t>
            </a:r>
            <a:r>
              <a:rPr lang="nl-B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err="1"/>
              <a:t>Usually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a </a:t>
            </a:r>
            <a:r>
              <a:rPr lang="nl-BE" dirty="0" err="1" smtClean="0"/>
              <a:t>simple</a:t>
            </a:r>
            <a:r>
              <a:rPr lang="nl-BE" dirty="0" smtClean="0"/>
              <a:t> </a:t>
            </a:r>
            <a:r>
              <a:rPr lang="nl-BE" dirty="0" err="1" smtClean="0"/>
              <a:t>stager</a:t>
            </a:r>
            <a:r>
              <a:rPr lang="nl-BE" dirty="0"/>
              <a:t>:</a:t>
            </a:r>
            <a:endParaRPr lang="nl-B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 smtClean="0"/>
              <a:t>Write shellcode in RW memory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350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18282" y="246298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13447" y="3951054"/>
            <a:ext cx="54518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Pop-gadgets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Write-</a:t>
            </a:r>
            <a:r>
              <a:rPr lang="nl-BE" dirty="0" err="1" smtClean="0"/>
              <a:t>anywhere</a:t>
            </a:r>
            <a:r>
              <a:rPr lang="nl-BE" dirty="0" smtClean="0"/>
              <a:t> gadgets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(%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r>
              <a:rPr lang="nl-B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Turing-complete set of gadgets </a:t>
            </a:r>
            <a:r>
              <a:rPr lang="nl-BE" dirty="0" err="1" smtClean="0"/>
              <a:t>for</a:t>
            </a:r>
            <a:r>
              <a:rPr lang="nl-BE" dirty="0" smtClean="0"/>
              <a:t> complex</a:t>
            </a:r>
            <a:br>
              <a:rPr lang="nl-BE" dirty="0" smtClean="0"/>
            </a:br>
            <a:r>
              <a:rPr lang="nl-BE" dirty="0" smtClean="0"/>
              <a:t>shellcode (</a:t>
            </a:r>
            <a:r>
              <a:rPr lang="nl-BE" dirty="0" err="1" smtClean="0"/>
              <a:t>eventually</a:t>
            </a:r>
            <a:r>
              <a:rPr lang="nl-BE" dirty="0" smtClean="0"/>
              <a:t> </a:t>
            </a:r>
            <a:r>
              <a:rPr lang="nl-BE" dirty="0" err="1" smtClean="0"/>
              <a:t>calling</a:t>
            </a:r>
            <a:r>
              <a:rPr lang="nl-BE" dirty="0" smtClean="0"/>
              <a:t> </a:t>
            </a:r>
            <a:r>
              <a:rPr lang="nl-BE" dirty="0" err="1" smtClean="0"/>
              <a:t>libc</a:t>
            </a:r>
            <a:r>
              <a:rPr lang="nl-BE" dirty="0" smtClean="0"/>
              <a:t>/</a:t>
            </a:r>
            <a:r>
              <a:rPr lang="nl-BE" dirty="0" err="1" smtClean="0"/>
              <a:t>kernel</a:t>
            </a:r>
            <a:r>
              <a:rPr lang="nl-B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err="1"/>
              <a:t>Usually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a </a:t>
            </a:r>
            <a:r>
              <a:rPr lang="nl-BE" dirty="0" err="1" smtClean="0"/>
              <a:t>simple</a:t>
            </a:r>
            <a:r>
              <a:rPr lang="nl-BE" dirty="0" smtClean="0"/>
              <a:t> </a:t>
            </a:r>
            <a:r>
              <a:rPr lang="nl-BE" dirty="0" err="1" smtClean="0"/>
              <a:t>stager</a:t>
            </a:r>
            <a:r>
              <a:rPr lang="nl-BE" dirty="0"/>
              <a:t>:</a:t>
            </a:r>
            <a:endParaRPr lang="nl-B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 smtClean="0"/>
              <a:t>Write shellcode in RW memory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 smtClean="0"/>
              <a:t>Make page </a:t>
            </a:r>
            <a:r>
              <a:rPr lang="nl-BE" dirty="0" err="1" smtClean="0"/>
              <a:t>executable</a:t>
            </a:r>
            <a:r>
              <a:rPr lang="nl-BE" dirty="0" smtClean="0"/>
              <a:t>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dirty="0" smtClean="0"/>
              <a:t>)</a:t>
            </a:r>
            <a:br>
              <a:rPr lang="nl-BE" dirty="0" smtClean="0"/>
            </a:br>
            <a:r>
              <a:rPr lang="nl-BE" dirty="0" smtClean="0"/>
              <a:t>(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possible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PaX</a:t>
            </a:r>
            <a:r>
              <a:rPr lang="nl-B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538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51720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13447" y="3951054"/>
            <a:ext cx="54518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Pop-gadgets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Write-</a:t>
            </a:r>
            <a:r>
              <a:rPr lang="nl-BE" dirty="0" err="1" smtClean="0"/>
              <a:t>anywhere</a:t>
            </a:r>
            <a:r>
              <a:rPr lang="nl-BE" dirty="0" smtClean="0"/>
              <a:t> gadgets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(%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r>
              <a:rPr lang="nl-B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Turing-complete set of gadgets </a:t>
            </a:r>
            <a:r>
              <a:rPr lang="nl-BE" dirty="0" err="1" smtClean="0"/>
              <a:t>for</a:t>
            </a:r>
            <a:r>
              <a:rPr lang="nl-BE" dirty="0" smtClean="0"/>
              <a:t> complex</a:t>
            </a:r>
            <a:br>
              <a:rPr lang="nl-BE" dirty="0" smtClean="0"/>
            </a:br>
            <a:r>
              <a:rPr lang="nl-BE" dirty="0" smtClean="0"/>
              <a:t>shellcode (</a:t>
            </a:r>
            <a:r>
              <a:rPr lang="nl-BE" dirty="0" err="1" smtClean="0"/>
              <a:t>eventually</a:t>
            </a:r>
            <a:r>
              <a:rPr lang="nl-BE" dirty="0" smtClean="0"/>
              <a:t> </a:t>
            </a:r>
            <a:r>
              <a:rPr lang="nl-BE" dirty="0" err="1" smtClean="0"/>
              <a:t>calling</a:t>
            </a:r>
            <a:r>
              <a:rPr lang="nl-BE" dirty="0" smtClean="0"/>
              <a:t> </a:t>
            </a:r>
            <a:r>
              <a:rPr lang="nl-BE" dirty="0" err="1" smtClean="0"/>
              <a:t>libc</a:t>
            </a:r>
            <a:r>
              <a:rPr lang="nl-BE" dirty="0" smtClean="0"/>
              <a:t>/</a:t>
            </a:r>
            <a:r>
              <a:rPr lang="nl-BE" dirty="0" err="1" smtClean="0"/>
              <a:t>kernel</a:t>
            </a:r>
            <a:r>
              <a:rPr lang="nl-B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err="1"/>
              <a:t>Usually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a </a:t>
            </a:r>
            <a:r>
              <a:rPr lang="nl-BE" dirty="0" err="1" smtClean="0"/>
              <a:t>simple</a:t>
            </a:r>
            <a:r>
              <a:rPr lang="nl-BE" dirty="0" smtClean="0"/>
              <a:t> </a:t>
            </a:r>
            <a:r>
              <a:rPr lang="nl-BE" dirty="0" err="1" smtClean="0"/>
              <a:t>stager</a:t>
            </a:r>
            <a:r>
              <a:rPr lang="nl-BE" dirty="0"/>
              <a:t>:</a:t>
            </a:r>
            <a:endParaRPr lang="nl-B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 smtClean="0"/>
              <a:t>Write shellcode in RW memory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 smtClean="0"/>
              <a:t>Make page </a:t>
            </a:r>
            <a:r>
              <a:rPr lang="nl-BE" dirty="0" err="1" smtClean="0"/>
              <a:t>executable</a:t>
            </a:r>
            <a:r>
              <a:rPr lang="nl-BE" dirty="0" smtClean="0"/>
              <a:t>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dirty="0" smtClean="0"/>
              <a:t>)</a:t>
            </a:r>
            <a:br>
              <a:rPr lang="nl-BE" dirty="0" smtClean="0"/>
            </a:br>
            <a:r>
              <a:rPr lang="nl-BE" dirty="0" smtClean="0"/>
              <a:t>(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possible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PaX</a:t>
            </a:r>
            <a:r>
              <a:rPr lang="nl-BE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 smtClean="0"/>
              <a:t>‘Return’ </a:t>
            </a:r>
            <a:r>
              <a:rPr lang="nl-BE" dirty="0" err="1" smtClean="0"/>
              <a:t>to</a:t>
            </a:r>
            <a:r>
              <a:rPr lang="nl-BE" dirty="0" smtClean="0"/>
              <a:t> the (</a:t>
            </a:r>
            <a:r>
              <a:rPr lang="nl-BE" dirty="0" err="1" smtClean="0"/>
              <a:t>executable</a:t>
            </a:r>
            <a:r>
              <a:rPr lang="nl-BE" dirty="0" smtClean="0"/>
              <a:t>) shellcode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640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Return-</a:t>
            </a:r>
            <a:r>
              <a:rPr lang="nl-BE" dirty="0" err="1"/>
              <a:t>Oriented</a:t>
            </a:r>
            <a:r>
              <a:rPr lang="nl-BE" dirty="0"/>
              <a:t> Programming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96788" y="6671091"/>
            <a:ext cx="0" cy="14228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3199538" y="6166915"/>
            <a:ext cx="841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 smtClean="0"/>
              <a:t>adresses</a:t>
            </a:r>
            <a:endParaRPr lang="nl-BE" sz="1400" dirty="0"/>
          </a:p>
        </p:txBody>
      </p:sp>
      <p:sp>
        <p:nvSpPr>
          <p:cNvPr id="12" name="Rectangle 11"/>
          <p:cNvSpPr/>
          <p:nvPr/>
        </p:nvSpPr>
        <p:spPr>
          <a:xfrm>
            <a:off x="970917" y="5938422"/>
            <a:ext cx="2376264" cy="51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…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0917" y="4102825"/>
            <a:ext cx="2376264" cy="370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chemeClr val="accent6"/>
                </a:solidFill>
              </a:rPr>
              <a:t>&amp;(pop-</a:t>
            </a:r>
            <a:r>
              <a:rPr lang="nl-BE" dirty="0" err="1">
                <a:solidFill>
                  <a:schemeClr val="accent6"/>
                </a:solidFill>
              </a:rPr>
              <a:t>rdi</a:t>
            </a:r>
            <a:r>
              <a:rPr lang="nl-BE" dirty="0">
                <a:solidFill>
                  <a:schemeClr val="accent6"/>
                </a:solidFill>
              </a:rPr>
              <a:t>; </a:t>
            </a:r>
            <a:r>
              <a:rPr lang="nl-BE" dirty="0" err="1">
                <a:solidFill>
                  <a:schemeClr val="accent6"/>
                </a:solidFill>
              </a:rPr>
              <a:t>ret</a:t>
            </a:r>
            <a:r>
              <a:rPr lang="nl-BE" dirty="0">
                <a:solidFill>
                  <a:schemeClr val="accent6"/>
                </a:solidFill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1560" y="4937050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4453" y="1556792"/>
            <a:ext cx="1187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20" name="Rectangle 19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22" name="Rectangle 21"/>
          <p:cNvSpPr/>
          <p:nvPr/>
        </p:nvSpPr>
        <p:spPr>
          <a:xfrm>
            <a:off x="2051720" y="1556792"/>
            <a:ext cx="19357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3" name="Rectangle 22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xtBox 4"/>
          <p:cNvSpPr txBox="1"/>
          <p:nvPr/>
        </p:nvSpPr>
        <p:spPr>
          <a:xfrm>
            <a:off x="728137" y="213285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</a:t>
            </a:r>
            <a:endParaRPr lang="nl-B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9849" y="2132856"/>
            <a:ext cx="676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/>
              <a:t>0x7ff…</a:t>
            </a:r>
            <a:endParaRPr lang="nl-BE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6445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714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38762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11454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96052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321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34837" y="2418284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07529" y="2440633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42367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6293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97987" y="241828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37241" y="2440632"/>
            <a:ext cx="55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R,W</a:t>
            </a:r>
            <a:endParaRPr lang="nl-B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090640" y="2418282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3332" y="2440631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6" name="TextBox 5"/>
          <p:cNvSpPr txBox="1"/>
          <p:nvPr/>
        </p:nvSpPr>
        <p:spPr>
          <a:xfrm>
            <a:off x="4033219" y="308696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system,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971598" y="6597352"/>
            <a:ext cx="237626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8094" y="655670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dirty="0" smtClean="0"/>
              <a:t>64 bit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0917" y="4473428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0x20</a:t>
            </a:r>
            <a:endParaRPr lang="nl-BE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917" y="4844326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&amp;(pop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rsi;pop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1400" dirty="0" err="1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rdx;ret</a:t>
            </a:r>
            <a:r>
              <a:rPr lang="nl-BE" sz="1400" dirty="0">
                <a:solidFill>
                  <a:srgbClr val="F7964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70917" y="5215224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0x23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0917" y="5588791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accent6"/>
                </a:solidFill>
              </a:rPr>
              <a:t>0xFF73</a:t>
            </a:r>
            <a:endParaRPr lang="nl-BE" dirty="0">
              <a:solidFill>
                <a:schemeClr val="accent6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1556792"/>
            <a:ext cx="520941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028" y="2440633"/>
            <a:ext cx="593633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51720" y="2462982"/>
            <a:ext cx="48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4K</a:t>
            </a:r>
          </a:p>
          <a:p>
            <a:pPr algn="ctr"/>
            <a:r>
              <a:rPr lang="nl-BE" dirty="0" smtClean="0"/>
              <a:t>R,X</a:t>
            </a:r>
            <a:endParaRPr lang="nl-BE" dirty="0"/>
          </a:p>
        </p:txBody>
      </p:sp>
      <p:sp>
        <p:nvSpPr>
          <p:cNvPr id="55" name="Rectangle 54"/>
          <p:cNvSpPr/>
          <p:nvPr/>
        </p:nvSpPr>
        <p:spPr>
          <a:xfrm>
            <a:off x="970917" y="3379351"/>
            <a:ext cx="2376264" cy="7234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>
                <a:solidFill>
                  <a:schemeClr val="tx1"/>
                </a:solidFill>
              </a:rPr>
              <a:t>overflown</a:t>
            </a:r>
            <a:r>
              <a:rPr lang="nl-BE" dirty="0" smtClean="0">
                <a:solidFill>
                  <a:schemeClr val="tx1"/>
                </a:solidFill>
              </a:rPr>
              <a:t> buffer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11561" y="609329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11560" y="4173021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9" idx="1"/>
          </p:cNvCxnSpPr>
          <p:nvPr/>
        </p:nvCxnSpPr>
        <p:spPr>
          <a:xfrm flipH="1">
            <a:off x="611561" y="4288274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11560" y="4288274"/>
            <a:ext cx="1" cy="648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3047" y="507628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3047" y="5076285"/>
            <a:ext cx="0" cy="10170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-596342" y="4996943"/>
            <a:ext cx="17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chaining</a:t>
            </a:r>
            <a:r>
              <a:rPr lang="nl-BE" dirty="0" smtClean="0"/>
              <a:t> gadgets</a:t>
            </a:r>
            <a:endParaRPr lang="nl-BE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11561" y="6240310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1560" y="6240310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13447" y="3951054"/>
            <a:ext cx="54518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Pop-gadgets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Write-</a:t>
            </a:r>
            <a:r>
              <a:rPr lang="nl-BE" dirty="0" err="1" smtClean="0"/>
              <a:t>anywhere</a:t>
            </a:r>
            <a:r>
              <a:rPr lang="nl-BE" dirty="0" smtClean="0"/>
              <a:t> gadgets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(%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r>
              <a:rPr lang="nl-B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smtClean="0"/>
              <a:t>Turing-complete set of gadgets </a:t>
            </a:r>
            <a:r>
              <a:rPr lang="nl-BE" dirty="0" err="1" smtClean="0"/>
              <a:t>for</a:t>
            </a:r>
            <a:r>
              <a:rPr lang="nl-BE" dirty="0" smtClean="0"/>
              <a:t> complex</a:t>
            </a:r>
            <a:br>
              <a:rPr lang="nl-BE" dirty="0" smtClean="0"/>
            </a:br>
            <a:r>
              <a:rPr lang="nl-BE" dirty="0" smtClean="0"/>
              <a:t>shellcode (</a:t>
            </a:r>
            <a:r>
              <a:rPr lang="nl-BE" dirty="0" err="1" smtClean="0"/>
              <a:t>eventually</a:t>
            </a:r>
            <a:r>
              <a:rPr lang="nl-BE" dirty="0" smtClean="0"/>
              <a:t> </a:t>
            </a:r>
            <a:r>
              <a:rPr lang="nl-BE" dirty="0" err="1" smtClean="0"/>
              <a:t>calling</a:t>
            </a:r>
            <a:r>
              <a:rPr lang="nl-BE" dirty="0" smtClean="0"/>
              <a:t> </a:t>
            </a:r>
            <a:r>
              <a:rPr lang="nl-BE" dirty="0" err="1" smtClean="0"/>
              <a:t>libc</a:t>
            </a:r>
            <a:r>
              <a:rPr lang="nl-BE" dirty="0" smtClean="0"/>
              <a:t>/</a:t>
            </a:r>
            <a:r>
              <a:rPr lang="nl-BE" dirty="0" err="1" smtClean="0"/>
              <a:t>kernel</a:t>
            </a:r>
            <a:r>
              <a:rPr lang="nl-B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err="1" smtClean="0"/>
              <a:t>Usually</a:t>
            </a:r>
            <a:r>
              <a:rPr lang="nl-BE" dirty="0" smtClean="0"/>
              <a:t> </a:t>
            </a:r>
            <a:r>
              <a:rPr lang="nl-BE" dirty="0" err="1" smtClean="0"/>
              <a:t>it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a </a:t>
            </a:r>
            <a:r>
              <a:rPr lang="nl-BE" dirty="0" err="1" smtClean="0"/>
              <a:t>simple</a:t>
            </a:r>
            <a:r>
              <a:rPr lang="nl-BE" dirty="0" smtClean="0"/>
              <a:t> </a:t>
            </a:r>
            <a:r>
              <a:rPr lang="nl-BE" dirty="0" err="1" smtClean="0"/>
              <a:t>stager</a:t>
            </a:r>
            <a:r>
              <a:rPr lang="nl-BE" dirty="0"/>
              <a:t>:</a:t>
            </a:r>
            <a:endParaRPr lang="nl-B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 smtClean="0"/>
              <a:t>Write shellcode in RW memory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nl-BE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 smtClean="0"/>
              <a:t>Make page </a:t>
            </a:r>
            <a:r>
              <a:rPr lang="nl-BE" dirty="0" err="1" smtClean="0"/>
              <a:t>executable</a:t>
            </a:r>
            <a:r>
              <a:rPr lang="nl-BE" dirty="0" smtClean="0"/>
              <a:t> (</a:t>
            </a:r>
            <a:r>
              <a:rPr lang="nl-BE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mprotect</a:t>
            </a:r>
            <a:r>
              <a:rPr lang="nl-BE" dirty="0" smtClean="0"/>
              <a:t>)</a:t>
            </a:r>
            <a:br>
              <a:rPr lang="nl-BE" dirty="0" smtClean="0"/>
            </a:br>
            <a:r>
              <a:rPr lang="nl-BE" dirty="0" smtClean="0"/>
              <a:t>(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possible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PaX</a:t>
            </a:r>
            <a:r>
              <a:rPr lang="nl-BE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 smtClean="0"/>
              <a:t>‘Return’ </a:t>
            </a:r>
            <a:r>
              <a:rPr lang="nl-BE" dirty="0" err="1" smtClean="0"/>
              <a:t>to</a:t>
            </a:r>
            <a:r>
              <a:rPr lang="nl-BE" dirty="0" smtClean="0"/>
              <a:t> the (</a:t>
            </a:r>
            <a:r>
              <a:rPr lang="nl-BE" dirty="0" err="1" smtClean="0"/>
              <a:t>executable</a:t>
            </a:r>
            <a:r>
              <a:rPr lang="nl-BE" dirty="0" smtClean="0"/>
              <a:t>) shellcode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53" name="Right Arrow 52"/>
          <p:cNvSpPr/>
          <p:nvPr/>
        </p:nvSpPr>
        <p:spPr>
          <a:xfrm rot="16200000">
            <a:off x="1932095" y="2268760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17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Overwriting</a:t>
            </a:r>
            <a:r>
              <a:rPr lang="nl-BE" dirty="0" smtClean="0"/>
              <a:t> </a:t>
            </a:r>
            <a:r>
              <a:rPr lang="nl-BE" dirty="0" err="1" smtClean="0"/>
              <a:t>function</a:t>
            </a:r>
            <a:r>
              <a:rPr lang="nl-BE" dirty="0" smtClean="0"/>
              <a:t> pointers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3347864" y="326155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39752" y="3365376"/>
            <a:ext cx="1008112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02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Overwriting</a:t>
            </a:r>
            <a:r>
              <a:rPr lang="nl-BE" dirty="0" smtClean="0"/>
              <a:t> </a:t>
            </a:r>
            <a:r>
              <a:rPr lang="nl-BE" dirty="0" err="1" smtClean="0"/>
              <a:t>function</a:t>
            </a:r>
            <a:r>
              <a:rPr lang="nl-BE" dirty="0" smtClean="0"/>
              <a:t> pointers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0x8(%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 flipV="1">
            <a:off x="2339752" y="3365376"/>
            <a:ext cx="1008112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3" name="Straight Arrow Connector 12"/>
          <p:cNvCxnSpPr>
            <a:stCxn id="4" idx="3"/>
            <a:endCxn id="9" idx="1"/>
          </p:cNvCxnSpPr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403648" y="3376530"/>
            <a:ext cx="1944216" cy="134861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88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6" grpId="0"/>
      <p:bldP spid="19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 flipV="1">
            <a:off x="2339752" y="3365376"/>
            <a:ext cx="1008112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3" name="Straight Arrow Connector 12"/>
          <p:cNvCxnSpPr>
            <a:stCxn id="4" idx="3"/>
            <a:endCxn id="9" idx="1"/>
          </p:cNvCxnSpPr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0" idx="3"/>
            <a:endCxn id="28" idx="1"/>
          </p:cNvCxnSpPr>
          <p:nvPr/>
        </p:nvCxnSpPr>
        <p:spPr>
          <a:xfrm>
            <a:off x="6808732" y="3661792"/>
            <a:ext cx="355556" cy="56916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7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 flipV="1">
            <a:off x="2339752" y="3365376"/>
            <a:ext cx="1008112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3" name="Straight Arrow Connector 12"/>
          <p:cNvCxnSpPr>
            <a:stCxn id="4" idx="3"/>
            <a:endCxn id="9" idx="1"/>
          </p:cNvCxnSpPr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230961"/>
            <a:ext cx="355556" cy="1347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230961"/>
            <a:ext cx="355556" cy="4312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3"/>
            <a:endCxn id="18" idx="1"/>
          </p:cNvCxnSpPr>
          <p:nvPr/>
        </p:nvCxnSpPr>
        <p:spPr>
          <a:xfrm>
            <a:off x="4932040" y="3365376"/>
            <a:ext cx="292516" cy="100037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9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 flipV="1">
            <a:off x="2339752" y="3365376"/>
            <a:ext cx="1008112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230961"/>
            <a:ext cx="355556" cy="1347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230961"/>
            <a:ext cx="355556" cy="4312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1"/>
          </p:cNvCxnSpPr>
          <p:nvPr/>
        </p:nvCxnSpPr>
        <p:spPr>
          <a:xfrm>
            <a:off x="2339752" y="3761420"/>
            <a:ext cx="1008112" cy="8291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7864" y="4446562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fake </a:t>
            </a:r>
            <a:r>
              <a:rPr lang="nl-BE" dirty="0" err="1" smtClean="0"/>
              <a:t>vtable</a:t>
            </a:r>
            <a:endParaRPr lang="nl-BE" dirty="0"/>
          </a:p>
        </p:txBody>
      </p:sp>
      <p:cxnSp>
        <p:nvCxnSpPr>
          <p:cNvPr id="26" name="Straight Arrow Connector 25"/>
          <p:cNvCxnSpPr>
            <a:stCxn id="25" idx="3"/>
            <a:endCxn id="18" idx="1"/>
          </p:cNvCxnSpPr>
          <p:nvPr/>
        </p:nvCxnSpPr>
        <p:spPr>
          <a:xfrm flipV="1">
            <a:off x="4932040" y="4365747"/>
            <a:ext cx="292516" cy="224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01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Normal</a:t>
            </a:r>
            <a:r>
              <a:rPr lang="nl-BE" dirty="0" smtClean="0"/>
              <a:t> program </a:t>
            </a:r>
            <a:r>
              <a:rPr lang="nl-BE" dirty="0" err="1" smtClean="0"/>
              <a:t>behavior</a:t>
            </a:r>
            <a:endParaRPr lang="nl-BE" dirty="0"/>
          </a:p>
        </p:txBody>
      </p:sp>
      <p:sp>
        <p:nvSpPr>
          <p:cNvPr id="12" name="Right Arrow 11"/>
          <p:cNvSpPr/>
          <p:nvPr/>
        </p:nvSpPr>
        <p:spPr>
          <a:xfrm>
            <a:off x="3563888" y="3851904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ight Arrow 16"/>
          <p:cNvSpPr/>
          <p:nvPr/>
        </p:nvSpPr>
        <p:spPr>
          <a:xfrm>
            <a:off x="4879624" y="3122759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Rectangle 14"/>
          <p:cNvSpPr/>
          <p:nvPr/>
        </p:nvSpPr>
        <p:spPr>
          <a:xfrm>
            <a:off x="5292080" y="2716570"/>
            <a:ext cx="2232248" cy="712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retq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76344" y="1863112"/>
            <a:ext cx="2232248" cy="4857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endParaRPr lang="nl-BE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endCxn id="15" idx="0"/>
          </p:cNvCxnSpPr>
          <p:nvPr/>
        </p:nvCxnSpPr>
        <p:spPr>
          <a:xfrm>
            <a:off x="5580112" y="2349980"/>
            <a:ext cx="828092" cy="3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455433" y="2356531"/>
            <a:ext cx="0" cy="1360501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976344" y="3717032"/>
            <a:ext cx="2232248" cy="4857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%</a:t>
            </a:r>
            <a:r>
              <a:rPr lang="nl-BE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…</a:t>
            </a:r>
          </a:p>
        </p:txBody>
      </p:sp>
      <p:cxnSp>
        <p:nvCxnSpPr>
          <p:cNvPr id="25" name="Straight Arrow Connector 24"/>
          <p:cNvCxnSpPr>
            <a:stCxn id="15" idx="2"/>
          </p:cNvCxnSpPr>
          <p:nvPr/>
        </p:nvCxnSpPr>
        <p:spPr>
          <a:xfrm flipH="1">
            <a:off x="5724128" y="3429000"/>
            <a:ext cx="684076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9512" y="4828510"/>
            <a:ext cx="52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rsp</a:t>
            </a:r>
            <a:r>
              <a:rPr lang="nl-BE" dirty="0" smtClean="0"/>
              <a:t> </a:t>
            </a:r>
            <a:endParaRPr lang="nl-BE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11560" y="5013176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596790" y="6093296"/>
            <a:ext cx="0" cy="28457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5400000">
            <a:off x="2901382" y="5276834"/>
            <a:ext cx="1437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err="1"/>
              <a:t>Higher</a:t>
            </a:r>
            <a:r>
              <a:rPr lang="nl-BE" sz="1400" dirty="0"/>
              <a:t> </a:t>
            </a:r>
            <a:r>
              <a:rPr lang="nl-BE" sz="1400" dirty="0" err="1"/>
              <a:t>addresses</a:t>
            </a:r>
            <a:endParaRPr lang="nl-BE" sz="1400" dirty="0"/>
          </a:p>
        </p:txBody>
      </p:sp>
      <p:sp>
        <p:nvSpPr>
          <p:cNvPr id="30" name="Rectangle 29"/>
          <p:cNvSpPr/>
          <p:nvPr/>
        </p:nvSpPr>
        <p:spPr>
          <a:xfrm>
            <a:off x="971600" y="4830860"/>
            <a:ext cx="2376264" cy="370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 frame of </a:t>
            </a:r>
            <a:r>
              <a:rPr lang="nl-BE" dirty="0" err="1" smtClean="0"/>
              <a:t>main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5329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pop …</a:t>
            </a:r>
          </a:p>
          <a:p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338682"/>
            <a:ext cx="355556" cy="2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338682"/>
            <a:ext cx="355556" cy="3234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1"/>
          </p:cNvCxnSpPr>
          <p:nvPr/>
        </p:nvCxnSpPr>
        <p:spPr>
          <a:xfrm>
            <a:off x="2339752" y="3761420"/>
            <a:ext cx="1008112" cy="8291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7864" y="4446562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fake </a:t>
            </a:r>
            <a:r>
              <a:rPr lang="nl-BE" dirty="0" err="1" smtClean="0"/>
              <a:t>vtable</a:t>
            </a:r>
            <a:endParaRPr lang="nl-BE" dirty="0"/>
          </a:p>
        </p:txBody>
      </p:sp>
      <p:cxnSp>
        <p:nvCxnSpPr>
          <p:cNvPr id="26" name="Straight Arrow Connector 25"/>
          <p:cNvCxnSpPr>
            <a:stCxn id="25" idx="3"/>
            <a:endCxn id="18" idx="1"/>
          </p:cNvCxnSpPr>
          <p:nvPr/>
        </p:nvCxnSpPr>
        <p:spPr>
          <a:xfrm flipV="1">
            <a:off x="4932040" y="4365747"/>
            <a:ext cx="292516" cy="224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023826" y="5928120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local</a:t>
            </a:r>
            <a:r>
              <a:rPr lang="nl-BE" dirty="0" smtClean="0"/>
              <a:t> </a:t>
            </a:r>
            <a:r>
              <a:rPr lang="nl-BE" dirty="0" err="1" smtClean="0"/>
              <a:t>vars</a:t>
            </a:r>
            <a:endParaRPr lang="nl-BE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3023826" y="6216152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 </a:t>
            </a:r>
            <a:r>
              <a:rPr lang="nl-BE" dirty="0" err="1" smtClean="0"/>
              <a:t>addr</a:t>
            </a:r>
            <a:r>
              <a:rPr lang="nl-BE" dirty="0" smtClean="0"/>
              <a:t>. </a:t>
            </a:r>
            <a:r>
              <a:rPr lang="nl-BE" dirty="0" err="1" smtClean="0"/>
              <a:t>main</a:t>
            </a:r>
            <a:endParaRPr lang="nl-BE" dirty="0" smtClean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663788" y="6054849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31740" y="5870183"/>
            <a:ext cx="440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rsp</a:t>
            </a:r>
            <a:endParaRPr lang="nl-BE" sz="1600" dirty="0"/>
          </a:p>
        </p:txBody>
      </p:sp>
      <p:sp>
        <p:nvSpPr>
          <p:cNvPr id="40" name="Rectangle 39"/>
          <p:cNvSpPr/>
          <p:nvPr/>
        </p:nvSpPr>
        <p:spPr>
          <a:xfrm>
            <a:off x="3023826" y="6504184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sp>
        <p:nvSpPr>
          <p:cNvPr id="43" name="Right Arrow 42"/>
          <p:cNvSpPr/>
          <p:nvPr/>
        </p:nvSpPr>
        <p:spPr>
          <a:xfrm>
            <a:off x="35496" y="538679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36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9" grpId="0"/>
      <p:bldP spid="40" grpId="0" animBg="1"/>
      <p:bldP spid="43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pop …</a:t>
            </a:r>
          </a:p>
          <a:p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338682"/>
            <a:ext cx="355556" cy="2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338682"/>
            <a:ext cx="355556" cy="3234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1"/>
          </p:cNvCxnSpPr>
          <p:nvPr/>
        </p:nvCxnSpPr>
        <p:spPr>
          <a:xfrm>
            <a:off x="2339752" y="3761420"/>
            <a:ext cx="1008112" cy="8291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7864" y="4446562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fake </a:t>
            </a:r>
            <a:r>
              <a:rPr lang="nl-BE" dirty="0" err="1" smtClean="0"/>
              <a:t>vtable</a:t>
            </a:r>
            <a:endParaRPr lang="nl-BE" dirty="0"/>
          </a:p>
        </p:txBody>
      </p:sp>
      <p:cxnSp>
        <p:nvCxnSpPr>
          <p:cNvPr id="26" name="Straight Arrow Connector 25"/>
          <p:cNvCxnSpPr>
            <a:stCxn id="25" idx="3"/>
            <a:endCxn id="18" idx="1"/>
          </p:cNvCxnSpPr>
          <p:nvPr/>
        </p:nvCxnSpPr>
        <p:spPr>
          <a:xfrm flipV="1">
            <a:off x="4932040" y="4365747"/>
            <a:ext cx="292516" cy="224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23826" y="5640088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. </a:t>
            </a:r>
            <a:r>
              <a:rPr lang="nl-BE" dirty="0" err="1" smtClean="0"/>
              <a:t>addr</a:t>
            </a:r>
            <a:r>
              <a:rPr lang="nl-BE" dirty="0" smtClean="0"/>
              <a:t> call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23826" y="5928120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local</a:t>
            </a:r>
            <a:r>
              <a:rPr lang="nl-BE" dirty="0" smtClean="0"/>
              <a:t> </a:t>
            </a:r>
            <a:r>
              <a:rPr lang="nl-BE" dirty="0" err="1" smtClean="0"/>
              <a:t>vars</a:t>
            </a:r>
            <a:endParaRPr lang="nl-BE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3023826" y="6216152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 </a:t>
            </a:r>
            <a:r>
              <a:rPr lang="nl-BE" dirty="0" err="1" smtClean="0"/>
              <a:t>addr</a:t>
            </a:r>
            <a:r>
              <a:rPr lang="nl-BE" dirty="0" smtClean="0"/>
              <a:t>. </a:t>
            </a:r>
            <a:r>
              <a:rPr lang="nl-BE" dirty="0" err="1" smtClean="0"/>
              <a:t>main</a:t>
            </a:r>
            <a:endParaRPr lang="nl-BE" dirty="0" smtClean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663788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31740" y="5599438"/>
            <a:ext cx="440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rsp</a:t>
            </a:r>
            <a:endParaRPr lang="nl-BE" sz="1600" dirty="0"/>
          </a:p>
        </p:txBody>
      </p:sp>
      <p:sp>
        <p:nvSpPr>
          <p:cNvPr id="40" name="Rectangle 39"/>
          <p:cNvSpPr/>
          <p:nvPr/>
        </p:nvSpPr>
        <p:spPr>
          <a:xfrm>
            <a:off x="3023826" y="6504184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sp>
        <p:nvSpPr>
          <p:cNvPr id="43" name="Right Arrow 42"/>
          <p:cNvSpPr/>
          <p:nvPr/>
        </p:nvSpPr>
        <p:spPr>
          <a:xfrm>
            <a:off x="35496" y="538679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ight Brace 5"/>
          <p:cNvSpPr/>
          <p:nvPr/>
        </p:nvSpPr>
        <p:spPr>
          <a:xfrm>
            <a:off x="4932040" y="5599438"/>
            <a:ext cx="216024" cy="1192778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extBox 7"/>
          <p:cNvSpPr txBox="1"/>
          <p:nvPr/>
        </p:nvSpPr>
        <p:spPr>
          <a:xfrm>
            <a:off x="5224556" y="5872661"/>
            <a:ext cx="2316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under</a:t>
            </a:r>
            <a:r>
              <a:rPr lang="nl-BE" dirty="0" smtClean="0"/>
              <a:t> </a:t>
            </a:r>
            <a:r>
              <a:rPr lang="nl-BE" dirty="0" err="1" smtClean="0"/>
              <a:t>our</a:t>
            </a:r>
            <a:r>
              <a:rPr lang="nl-BE" dirty="0" smtClean="0"/>
              <a:t> control!</a:t>
            </a:r>
          </a:p>
          <a:p>
            <a:r>
              <a:rPr lang="nl-BE" dirty="0" smtClean="0"/>
              <a:t>No ROP </a:t>
            </a:r>
            <a:r>
              <a:rPr lang="nl-BE" dirty="0" err="1" smtClean="0"/>
              <a:t>possible</a:t>
            </a:r>
            <a:r>
              <a:rPr lang="nl-BE" dirty="0" smtClean="0"/>
              <a:t>?</a:t>
            </a:r>
            <a:endParaRPr lang="nl-BE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66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pop …</a:t>
            </a:r>
          </a:p>
          <a:p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338682"/>
            <a:ext cx="355556" cy="2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338682"/>
            <a:ext cx="355556" cy="3234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1"/>
          </p:cNvCxnSpPr>
          <p:nvPr/>
        </p:nvCxnSpPr>
        <p:spPr>
          <a:xfrm>
            <a:off x="2339752" y="3761420"/>
            <a:ext cx="1008112" cy="8291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7864" y="4446562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fake </a:t>
            </a:r>
            <a:r>
              <a:rPr lang="nl-BE" dirty="0" err="1" smtClean="0"/>
              <a:t>vtable</a:t>
            </a:r>
            <a:endParaRPr lang="nl-BE" dirty="0"/>
          </a:p>
        </p:txBody>
      </p:sp>
      <p:cxnSp>
        <p:nvCxnSpPr>
          <p:cNvPr id="26" name="Straight Arrow Connector 25"/>
          <p:cNvCxnSpPr>
            <a:stCxn id="25" idx="3"/>
            <a:endCxn id="18" idx="1"/>
          </p:cNvCxnSpPr>
          <p:nvPr/>
        </p:nvCxnSpPr>
        <p:spPr>
          <a:xfrm flipV="1">
            <a:off x="4932040" y="4365747"/>
            <a:ext cx="292516" cy="224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23826" y="5640088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. </a:t>
            </a:r>
            <a:r>
              <a:rPr lang="nl-BE" dirty="0" err="1" smtClean="0"/>
              <a:t>addr</a:t>
            </a:r>
            <a:r>
              <a:rPr lang="nl-BE" dirty="0" smtClean="0"/>
              <a:t> call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23826" y="5928120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local</a:t>
            </a:r>
            <a:r>
              <a:rPr lang="nl-BE" dirty="0" smtClean="0"/>
              <a:t> </a:t>
            </a:r>
            <a:r>
              <a:rPr lang="nl-BE" dirty="0" err="1" smtClean="0"/>
              <a:t>vars</a:t>
            </a:r>
            <a:endParaRPr lang="nl-BE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3023826" y="6216152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 </a:t>
            </a:r>
            <a:r>
              <a:rPr lang="nl-BE" dirty="0" err="1" smtClean="0"/>
              <a:t>addr</a:t>
            </a:r>
            <a:r>
              <a:rPr lang="nl-BE" dirty="0" smtClean="0"/>
              <a:t>. </a:t>
            </a:r>
            <a:r>
              <a:rPr lang="nl-BE" dirty="0" err="1" smtClean="0"/>
              <a:t>main</a:t>
            </a:r>
            <a:endParaRPr lang="nl-BE" dirty="0" smtClean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663788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31740" y="5599438"/>
            <a:ext cx="440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rsp</a:t>
            </a:r>
            <a:endParaRPr lang="nl-BE" sz="1600" dirty="0"/>
          </a:p>
        </p:txBody>
      </p:sp>
      <p:sp>
        <p:nvSpPr>
          <p:cNvPr id="40" name="Rectangle 39"/>
          <p:cNvSpPr/>
          <p:nvPr/>
        </p:nvSpPr>
        <p:spPr>
          <a:xfrm>
            <a:off x="3023826" y="6504184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sp>
        <p:nvSpPr>
          <p:cNvPr id="43" name="Right Arrow 42"/>
          <p:cNvSpPr/>
          <p:nvPr/>
        </p:nvSpPr>
        <p:spPr>
          <a:xfrm>
            <a:off x="35496" y="538679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268248" y="5640088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normal</a:t>
            </a:r>
            <a:endParaRPr lang="nl-BE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7268248" y="5928120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ROP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68248" y="6216152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chain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68248" y="6504184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948264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16945" y="5614827"/>
            <a:ext cx="1208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Some</a:t>
            </a:r>
            <a:r>
              <a:rPr lang="nl-BE" sz="1600" dirty="0" smtClean="0"/>
              <a:t> buffer</a:t>
            </a:r>
            <a:endParaRPr lang="nl-BE" sz="16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909451" y="5527750"/>
            <a:ext cx="358797" cy="1123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68387" y="5358473"/>
            <a:ext cx="4078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rdi</a:t>
            </a:r>
            <a:endParaRPr lang="nl-BE" sz="1600" dirty="0"/>
          </a:p>
        </p:txBody>
      </p:sp>
    </p:spTree>
    <p:extLst>
      <p:ext uri="{BB962C8B-B14F-4D97-AF65-F5344CB8AC3E}">
        <p14:creationId xmlns:p14="http://schemas.microsoft.com/office/powerpoint/2010/main" val="306143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1576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nl-BE" sz="1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sz="1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338682"/>
            <a:ext cx="355556" cy="2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338682"/>
            <a:ext cx="355556" cy="3234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1"/>
          </p:cNvCxnSpPr>
          <p:nvPr/>
        </p:nvCxnSpPr>
        <p:spPr>
          <a:xfrm>
            <a:off x="2339752" y="3761420"/>
            <a:ext cx="1008112" cy="8291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7864" y="4446562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fake </a:t>
            </a:r>
            <a:r>
              <a:rPr lang="nl-BE" dirty="0" err="1" smtClean="0"/>
              <a:t>vtable</a:t>
            </a:r>
            <a:endParaRPr lang="nl-BE" dirty="0"/>
          </a:p>
        </p:txBody>
      </p:sp>
      <p:cxnSp>
        <p:nvCxnSpPr>
          <p:cNvPr id="26" name="Straight Arrow Connector 25"/>
          <p:cNvCxnSpPr>
            <a:stCxn id="25" idx="3"/>
            <a:endCxn id="18" idx="1"/>
          </p:cNvCxnSpPr>
          <p:nvPr/>
        </p:nvCxnSpPr>
        <p:spPr>
          <a:xfrm flipV="1">
            <a:off x="4932040" y="4365747"/>
            <a:ext cx="292516" cy="224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23826" y="5640088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. </a:t>
            </a:r>
            <a:r>
              <a:rPr lang="nl-BE" dirty="0" err="1" smtClean="0"/>
              <a:t>addr</a:t>
            </a:r>
            <a:r>
              <a:rPr lang="nl-BE" dirty="0" smtClean="0"/>
              <a:t> call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23826" y="5928120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local</a:t>
            </a:r>
            <a:r>
              <a:rPr lang="nl-BE" dirty="0" smtClean="0"/>
              <a:t> </a:t>
            </a:r>
            <a:r>
              <a:rPr lang="nl-BE" dirty="0" err="1" smtClean="0"/>
              <a:t>vars</a:t>
            </a:r>
            <a:endParaRPr lang="nl-BE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3023826" y="6216152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 </a:t>
            </a:r>
            <a:r>
              <a:rPr lang="nl-BE" dirty="0" err="1" smtClean="0"/>
              <a:t>addr</a:t>
            </a:r>
            <a:r>
              <a:rPr lang="nl-BE" dirty="0" smtClean="0"/>
              <a:t>. </a:t>
            </a:r>
            <a:r>
              <a:rPr lang="nl-BE" dirty="0" err="1" smtClean="0"/>
              <a:t>main</a:t>
            </a:r>
            <a:endParaRPr lang="nl-BE" dirty="0" smtClean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663788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31740" y="5599438"/>
            <a:ext cx="440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rsp</a:t>
            </a:r>
            <a:endParaRPr lang="nl-BE" sz="1600" dirty="0"/>
          </a:p>
        </p:txBody>
      </p:sp>
      <p:sp>
        <p:nvSpPr>
          <p:cNvPr id="40" name="Rectangle 39"/>
          <p:cNvSpPr/>
          <p:nvPr/>
        </p:nvSpPr>
        <p:spPr>
          <a:xfrm>
            <a:off x="3023826" y="6504184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sp>
        <p:nvSpPr>
          <p:cNvPr id="43" name="Right Arrow 42"/>
          <p:cNvSpPr/>
          <p:nvPr/>
        </p:nvSpPr>
        <p:spPr>
          <a:xfrm>
            <a:off x="35496" y="5386792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268248" y="5640088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normal</a:t>
            </a:r>
            <a:endParaRPr lang="nl-BE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7268248" y="5928120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ROP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68248" y="6216152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chain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68248" y="6504184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948264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16945" y="5614827"/>
            <a:ext cx="1208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Some</a:t>
            </a:r>
            <a:r>
              <a:rPr lang="nl-BE" sz="1600" dirty="0" smtClean="0"/>
              <a:t> buffer</a:t>
            </a:r>
            <a:endParaRPr lang="nl-BE" sz="16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909451" y="5527750"/>
            <a:ext cx="358797" cy="1123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68387" y="5358473"/>
            <a:ext cx="4078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rdi</a:t>
            </a:r>
            <a:endParaRPr lang="nl-BE" sz="1600" dirty="0"/>
          </a:p>
        </p:txBody>
      </p:sp>
    </p:spTree>
    <p:extLst>
      <p:ext uri="{BB962C8B-B14F-4D97-AF65-F5344CB8AC3E}">
        <p14:creationId xmlns:p14="http://schemas.microsoft.com/office/powerpoint/2010/main" val="8376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1576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nl-BE" sz="1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sz="1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338682"/>
            <a:ext cx="355556" cy="2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338682"/>
            <a:ext cx="355556" cy="3234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1"/>
          </p:cNvCxnSpPr>
          <p:nvPr/>
        </p:nvCxnSpPr>
        <p:spPr>
          <a:xfrm>
            <a:off x="2339752" y="3761420"/>
            <a:ext cx="1008112" cy="8291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7864" y="4446562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fake </a:t>
            </a:r>
            <a:r>
              <a:rPr lang="nl-BE" dirty="0" err="1" smtClean="0"/>
              <a:t>vtable</a:t>
            </a:r>
            <a:endParaRPr lang="nl-BE" dirty="0"/>
          </a:p>
        </p:txBody>
      </p:sp>
      <p:cxnSp>
        <p:nvCxnSpPr>
          <p:cNvPr id="26" name="Straight Arrow Connector 25"/>
          <p:cNvCxnSpPr>
            <a:stCxn id="25" idx="3"/>
            <a:endCxn id="18" idx="1"/>
          </p:cNvCxnSpPr>
          <p:nvPr/>
        </p:nvCxnSpPr>
        <p:spPr>
          <a:xfrm flipV="1">
            <a:off x="4932040" y="4365747"/>
            <a:ext cx="292516" cy="224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23826" y="5640088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. </a:t>
            </a:r>
            <a:r>
              <a:rPr lang="nl-BE" dirty="0" err="1" smtClean="0"/>
              <a:t>addr</a:t>
            </a:r>
            <a:r>
              <a:rPr lang="nl-BE" dirty="0" smtClean="0"/>
              <a:t> call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23826" y="5928120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local</a:t>
            </a:r>
            <a:r>
              <a:rPr lang="nl-BE" dirty="0" smtClean="0"/>
              <a:t> </a:t>
            </a:r>
            <a:r>
              <a:rPr lang="nl-BE" dirty="0" err="1" smtClean="0"/>
              <a:t>vars</a:t>
            </a:r>
            <a:endParaRPr lang="nl-BE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3023826" y="6216152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 </a:t>
            </a:r>
            <a:r>
              <a:rPr lang="nl-BE" dirty="0" err="1" smtClean="0"/>
              <a:t>addr</a:t>
            </a:r>
            <a:r>
              <a:rPr lang="nl-BE" dirty="0" smtClean="0"/>
              <a:t>. </a:t>
            </a:r>
            <a:r>
              <a:rPr lang="nl-BE" dirty="0" err="1" smtClean="0"/>
              <a:t>main</a:t>
            </a:r>
            <a:endParaRPr lang="nl-BE" dirty="0" smtClean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663788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31740" y="5599438"/>
            <a:ext cx="440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rsp</a:t>
            </a:r>
            <a:endParaRPr lang="nl-BE" sz="1600" dirty="0"/>
          </a:p>
        </p:txBody>
      </p:sp>
      <p:sp>
        <p:nvSpPr>
          <p:cNvPr id="40" name="Rectangle 39"/>
          <p:cNvSpPr/>
          <p:nvPr/>
        </p:nvSpPr>
        <p:spPr>
          <a:xfrm>
            <a:off x="3023826" y="6504184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sp>
        <p:nvSpPr>
          <p:cNvPr id="43" name="Right Arrow 42"/>
          <p:cNvSpPr/>
          <p:nvPr/>
        </p:nvSpPr>
        <p:spPr>
          <a:xfrm flipH="1">
            <a:off x="8725449" y="4135433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268248" y="5640088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normal</a:t>
            </a:r>
            <a:endParaRPr lang="nl-BE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7268248" y="5928120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ROP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68248" y="6216152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chain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68248" y="6504184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948264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16945" y="5614827"/>
            <a:ext cx="1208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Some</a:t>
            </a:r>
            <a:r>
              <a:rPr lang="nl-BE" sz="1600" dirty="0" smtClean="0"/>
              <a:t> buffer</a:t>
            </a:r>
            <a:endParaRPr lang="nl-BE" sz="16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909451" y="5527750"/>
            <a:ext cx="358797" cy="1123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68387" y="5358473"/>
            <a:ext cx="4078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rdi</a:t>
            </a:r>
            <a:endParaRPr lang="nl-BE" sz="1600" dirty="0"/>
          </a:p>
        </p:txBody>
      </p:sp>
      <p:cxnSp>
        <p:nvCxnSpPr>
          <p:cNvPr id="46" name="Straight Arrow Connector 45"/>
          <p:cNvCxnSpPr>
            <a:stCxn id="47" idx="3"/>
          </p:cNvCxnSpPr>
          <p:nvPr/>
        </p:nvCxnSpPr>
        <p:spPr>
          <a:xfrm flipV="1">
            <a:off x="6948264" y="5861050"/>
            <a:ext cx="319311" cy="2069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507438" y="5898758"/>
            <a:ext cx="440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rsp</a:t>
            </a:r>
            <a:endParaRPr lang="nl-BE" sz="1600" dirty="0"/>
          </a:p>
        </p:txBody>
      </p:sp>
    </p:spTree>
    <p:extLst>
      <p:ext uri="{BB962C8B-B14F-4D97-AF65-F5344CB8AC3E}">
        <p14:creationId xmlns:p14="http://schemas.microsoft.com/office/powerpoint/2010/main" val="48896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7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1576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nl-BE" sz="1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sz="1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338682"/>
            <a:ext cx="355556" cy="2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338682"/>
            <a:ext cx="355556" cy="3234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1"/>
          </p:cNvCxnSpPr>
          <p:nvPr/>
        </p:nvCxnSpPr>
        <p:spPr>
          <a:xfrm>
            <a:off x="2339752" y="3761420"/>
            <a:ext cx="1008112" cy="8291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7864" y="4446562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fake </a:t>
            </a:r>
            <a:r>
              <a:rPr lang="nl-BE" dirty="0" err="1" smtClean="0"/>
              <a:t>vtable</a:t>
            </a:r>
            <a:endParaRPr lang="nl-BE" dirty="0"/>
          </a:p>
        </p:txBody>
      </p:sp>
      <p:cxnSp>
        <p:nvCxnSpPr>
          <p:cNvPr id="26" name="Straight Arrow Connector 25"/>
          <p:cNvCxnSpPr>
            <a:stCxn id="25" idx="3"/>
            <a:endCxn id="18" idx="1"/>
          </p:cNvCxnSpPr>
          <p:nvPr/>
        </p:nvCxnSpPr>
        <p:spPr>
          <a:xfrm flipV="1">
            <a:off x="4932040" y="4365747"/>
            <a:ext cx="292516" cy="224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23826" y="5640088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. </a:t>
            </a:r>
            <a:r>
              <a:rPr lang="nl-BE" dirty="0" err="1" smtClean="0"/>
              <a:t>addr</a:t>
            </a:r>
            <a:r>
              <a:rPr lang="nl-BE" dirty="0" smtClean="0"/>
              <a:t> call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23826" y="5928120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local</a:t>
            </a:r>
            <a:r>
              <a:rPr lang="nl-BE" dirty="0" smtClean="0"/>
              <a:t> </a:t>
            </a:r>
            <a:r>
              <a:rPr lang="nl-BE" dirty="0" err="1" smtClean="0"/>
              <a:t>vars</a:t>
            </a:r>
            <a:endParaRPr lang="nl-BE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3023826" y="6216152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 </a:t>
            </a:r>
            <a:r>
              <a:rPr lang="nl-BE" dirty="0" err="1" smtClean="0"/>
              <a:t>addr</a:t>
            </a:r>
            <a:r>
              <a:rPr lang="nl-BE" dirty="0" smtClean="0"/>
              <a:t>. </a:t>
            </a:r>
            <a:r>
              <a:rPr lang="nl-BE" dirty="0" err="1" smtClean="0"/>
              <a:t>main</a:t>
            </a:r>
            <a:endParaRPr lang="nl-BE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3023826" y="6504184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sp>
        <p:nvSpPr>
          <p:cNvPr id="43" name="Right Arrow 42"/>
          <p:cNvSpPr/>
          <p:nvPr/>
        </p:nvSpPr>
        <p:spPr>
          <a:xfrm flipH="1">
            <a:off x="8725449" y="429309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268248" y="5640088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normal</a:t>
            </a:r>
            <a:endParaRPr lang="nl-BE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7268248" y="5928120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ROP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68248" y="6216152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chain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68248" y="6504184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948264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16945" y="5614827"/>
            <a:ext cx="1208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Some</a:t>
            </a:r>
            <a:r>
              <a:rPr lang="nl-BE" sz="1600" dirty="0" smtClean="0"/>
              <a:t> buffer</a:t>
            </a:r>
            <a:endParaRPr lang="nl-BE" sz="16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909451" y="5527750"/>
            <a:ext cx="358797" cy="1123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68387" y="5358473"/>
            <a:ext cx="4078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rdi</a:t>
            </a:r>
            <a:endParaRPr lang="nl-BE" sz="1600" dirty="0"/>
          </a:p>
        </p:txBody>
      </p:sp>
      <p:cxnSp>
        <p:nvCxnSpPr>
          <p:cNvPr id="46" name="Straight Arrow Connector 45"/>
          <p:cNvCxnSpPr>
            <a:stCxn id="47" idx="3"/>
          </p:cNvCxnSpPr>
          <p:nvPr/>
        </p:nvCxnSpPr>
        <p:spPr>
          <a:xfrm flipV="1">
            <a:off x="6948264" y="5861050"/>
            <a:ext cx="319311" cy="2069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507438" y="5898758"/>
            <a:ext cx="440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rsp</a:t>
            </a:r>
            <a:endParaRPr lang="nl-BE" sz="1600" dirty="0"/>
          </a:p>
        </p:txBody>
      </p:sp>
    </p:spTree>
    <p:extLst>
      <p:ext uri="{BB962C8B-B14F-4D97-AF65-F5344CB8AC3E}">
        <p14:creationId xmlns:p14="http://schemas.microsoft.com/office/powerpoint/2010/main" val="3459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1576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nl-BE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nl-BE" sz="1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sz="1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338682"/>
            <a:ext cx="355556" cy="2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338682"/>
            <a:ext cx="355556" cy="3234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1"/>
          </p:cNvCxnSpPr>
          <p:nvPr/>
        </p:nvCxnSpPr>
        <p:spPr>
          <a:xfrm>
            <a:off x="2339752" y="3761420"/>
            <a:ext cx="1008112" cy="8291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7864" y="4446562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fake </a:t>
            </a:r>
            <a:r>
              <a:rPr lang="nl-BE" dirty="0" err="1" smtClean="0"/>
              <a:t>vtable</a:t>
            </a:r>
            <a:endParaRPr lang="nl-BE" dirty="0"/>
          </a:p>
        </p:txBody>
      </p:sp>
      <p:cxnSp>
        <p:nvCxnSpPr>
          <p:cNvPr id="26" name="Straight Arrow Connector 25"/>
          <p:cNvCxnSpPr>
            <a:stCxn id="25" idx="3"/>
            <a:endCxn id="18" idx="1"/>
          </p:cNvCxnSpPr>
          <p:nvPr/>
        </p:nvCxnSpPr>
        <p:spPr>
          <a:xfrm flipV="1">
            <a:off x="4932040" y="4365747"/>
            <a:ext cx="292516" cy="224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23826" y="5640088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. </a:t>
            </a:r>
            <a:r>
              <a:rPr lang="nl-BE" dirty="0" err="1" smtClean="0"/>
              <a:t>addr</a:t>
            </a:r>
            <a:r>
              <a:rPr lang="nl-BE" dirty="0" smtClean="0"/>
              <a:t> call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23826" y="5928120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local</a:t>
            </a:r>
            <a:r>
              <a:rPr lang="nl-BE" dirty="0" smtClean="0"/>
              <a:t> </a:t>
            </a:r>
            <a:r>
              <a:rPr lang="nl-BE" dirty="0" err="1" smtClean="0"/>
              <a:t>vars</a:t>
            </a:r>
            <a:endParaRPr lang="nl-BE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3023826" y="6216152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 </a:t>
            </a:r>
            <a:r>
              <a:rPr lang="nl-BE" dirty="0" err="1" smtClean="0"/>
              <a:t>addr</a:t>
            </a:r>
            <a:r>
              <a:rPr lang="nl-BE" dirty="0" smtClean="0"/>
              <a:t>. </a:t>
            </a:r>
            <a:r>
              <a:rPr lang="nl-BE" dirty="0" err="1" smtClean="0"/>
              <a:t>main</a:t>
            </a:r>
            <a:endParaRPr lang="nl-BE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3023826" y="6504184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sp>
        <p:nvSpPr>
          <p:cNvPr id="43" name="Right Arrow 42"/>
          <p:cNvSpPr/>
          <p:nvPr/>
        </p:nvSpPr>
        <p:spPr>
          <a:xfrm flipH="1">
            <a:off x="8725449" y="429309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268248" y="5640088"/>
            <a:ext cx="136815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normal</a:t>
            </a:r>
            <a:endParaRPr lang="nl-BE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7268248" y="5928120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ROP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68248" y="6216152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chain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68248" y="6504184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948264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16945" y="5614827"/>
            <a:ext cx="1208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Some</a:t>
            </a:r>
            <a:r>
              <a:rPr lang="nl-BE" sz="1600" dirty="0" smtClean="0"/>
              <a:t> buffer</a:t>
            </a:r>
            <a:endParaRPr lang="nl-BE" sz="16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909451" y="5527750"/>
            <a:ext cx="358797" cy="1123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68387" y="5358473"/>
            <a:ext cx="4078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rdi</a:t>
            </a:r>
            <a:endParaRPr lang="nl-BE" sz="1600" dirty="0"/>
          </a:p>
        </p:txBody>
      </p:sp>
      <p:cxnSp>
        <p:nvCxnSpPr>
          <p:cNvPr id="46" name="Straight Arrow Connector 45"/>
          <p:cNvCxnSpPr>
            <a:stCxn id="47" idx="3"/>
          </p:cNvCxnSpPr>
          <p:nvPr/>
        </p:nvCxnSpPr>
        <p:spPr>
          <a:xfrm>
            <a:off x="6948264" y="6068035"/>
            <a:ext cx="31931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507438" y="5898758"/>
            <a:ext cx="440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rsp</a:t>
            </a:r>
            <a:endParaRPr lang="nl-BE" sz="1600" dirty="0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36400" y="606803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995755" y="6068035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57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Overwriting</a:t>
            </a:r>
            <a:r>
              <a:rPr lang="nl-BE" dirty="0"/>
              <a:t> </a:t>
            </a:r>
            <a:r>
              <a:rPr lang="nl-BE" dirty="0" err="1"/>
              <a:t>function</a:t>
            </a:r>
            <a:r>
              <a:rPr lang="nl-BE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virtual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virtual </a:t>
            </a:r>
            <a:r>
              <a:rPr lang="nl-BE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Animal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 a = …;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a-&gt;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(…),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l-BE" sz="2000" dirty="0">
                <a:latin typeface="Consolas" panose="020B0609020204030204" pitchFamily="49" charset="0"/>
                <a:cs typeface="Consolas" panose="020B0609020204030204" pitchFamily="49" charset="0"/>
              </a:rPr>
              <a:t>0x8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callq</a:t>
            </a:r>
            <a:r>
              <a:rPr lang="nl-BE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*%</a:t>
            </a:r>
            <a:r>
              <a:rPr lang="nl-BE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nl-BE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vtable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347864" y="3509392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pos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5224556" y="32213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5224556" y="3517776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15" name="Straight Arrow Connector 14"/>
          <p:cNvCxnSpPr>
            <a:stCxn id="9" idx="3"/>
            <a:endCxn id="16" idx="1"/>
          </p:cNvCxnSpPr>
          <p:nvPr/>
        </p:nvCxnSpPr>
        <p:spPr>
          <a:xfrm flipV="1">
            <a:off x="6808732" y="2899177"/>
            <a:ext cx="355556" cy="466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64288" y="2745288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Dog::</a:t>
            </a:r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isCute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3222641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>
                <a:latin typeface="Consolas" panose="020B0609020204030204" pitchFamily="49" charset="0"/>
                <a:cs typeface="Consolas" panose="020B0609020204030204" pitchFamily="49" charset="0"/>
              </a:rPr>
              <a:t>Labrador::</a:t>
            </a:r>
            <a:r>
              <a:rPr lang="nl-BE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isCuddly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>
            <a:stCxn id="10" idx="3"/>
            <a:endCxn id="19" idx="1"/>
          </p:cNvCxnSpPr>
          <p:nvPr/>
        </p:nvCxnSpPr>
        <p:spPr>
          <a:xfrm flipV="1">
            <a:off x="6808732" y="3376530"/>
            <a:ext cx="355556" cy="28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4288" y="4077072"/>
            <a:ext cx="1675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xchg</a:t>
            </a:r>
            <a:r>
              <a:rPr lang="nl-BE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nl-BE" sz="1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nl-BE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nl-BE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nl-BE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endParaRPr lang="nl-BE" sz="1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l-BE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endParaRPr lang="nl-BE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28" idx="1"/>
          </p:cNvCxnSpPr>
          <p:nvPr/>
        </p:nvCxnSpPr>
        <p:spPr>
          <a:xfrm flipV="1">
            <a:off x="6808732" y="4338682"/>
            <a:ext cx="355556" cy="2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24556" y="4221731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isCute</a:t>
            </a:r>
            <a:endParaRPr lang="nl-BE" dirty="0"/>
          </a:p>
        </p:txBody>
      </p:sp>
      <p:sp>
        <p:nvSpPr>
          <p:cNvPr id="21" name="Rectangle 20"/>
          <p:cNvSpPr/>
          <p:nvPr/>
        </p:nvSpPr>
        <p:spPr>
          <a:xfrm>
            <a:off x="5224556" y="4518147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isCuddly</a:t>
            </a:r>
            <a:endParaRPr lang="nl-BE" dirty="0"/>
          </a:p>
        </p:txBody>
      </p:sp>
      <p:cxnSp>
        <p:nvCxnSpPr>
          <p:cNvPr id="22" name="Straight Arrow Connector 21"/>
          <p:cNvCxnSpPr>
            <a:stCxn id="21" idx="3"/>
            <a:endCxn id="28" idx="1"/>
          </p:cNvCxnSpPr>
          <p:nvPr/>
        </p:nvCxnSpPr>
        <p:spPr>
          <a:xfrm flipV="1">
            <a:off x="6808732" y="4338682"/>
            <a:ext cx="355556" cy="3234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1"/>
          </p:cNvCxnSpPr>
          <p:nvPr/>
        </p:nvCxnSpPr>
        <p:spPr>
          <a:xfrm>
            <a:off x="2339752" y="3761420"/>
            <a:ext cx="1008112" cy="8291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7864" y="4446562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fake </a:t>
            </a:r>
            <a:r>
              <a:rPr lang="nl-BE" dirty="0" err="1" smtClean="0"/>
              <a:t>vtable</a:t>
            </a:r>
            <a:endParaRPr lang="nl-BE" dirty="0"/>
          </a:p>
        </p:txBody>
      </p:sp>
      <p:cxnSp>
        <p:nvCxnSpPr>
          <p:cNvPr id="26" name="Straight Arrow Connector 25"/>
          <p:cNvCxnSpPr>
            <a:stCxn id="25" idx="3"/>
            <a:endCxn id="18" idx="1"/>
          </p:cNvCxnSpPr>
          <p:nvPr/>
        </p:nvCxnSpPr>
        <p:spPr>
          <a:xfrm flipV="1">
            <a:off x="4932040" y="4365747"/>
            <a:ext cx="292516" cy="224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23826" y="5640088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. </a:t>
            </a:r>
            <a:r>
              <a:rPr lang="nl-BE" dirty="0" err="1" smtClean="0"/>
              <a:t>addr</a:t>
            </a:r>
            <a:r>
              <a:rPr lang="nl-BE" dirty="0" smtClean="0"/>
              <a:t> call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23826" y="5928120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local</a:t>
            </a:r>
            <a:r>
              <a:rPr lang="nl-BE" dirty="0" smtClean="0"/>
              <a:t> </a:t>
            </a:r>
            <a:r>
              <a:rPr lang="nl-BE" dirty="0" err="1" smtClean="0"/>
              <a:t>vars</a:t>
            </a:r>
            <a:endParaRPr lang="nl-BE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3023826" y="6216152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ret</a:t>
            </a:r>
            <a:r>
              <a:rPr lang="nl-BE" dirty="0" smtClean="0"/>
              <a:t> </a:t>
            </a:r>
            <a:r>
              <a:rPr lang="nl-BE" dirty="0" err="1" smtClean="0"/>
              <a:t>addr</a:t>
            </a:r>
            <a:r>
              <a:rPr lang="nl-BE" dirty="0" smtClean="0"/>
              <a:t>. </a:t>
            </a:r>
            <a:r>
              <a:rPr lang="nl-BE" dirty="0" err="1" smtClean="0"/>
              <a:t>main</a:t>
            </a:r>
            <a:endParaRPr lang="nl-BE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3023826" y="6504184"/>
            <a:ext cx="168691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sp>
        <p:nvSpPr>
          <p:cNvPr id="43" name="Right Arrow 42"/>
          <p:cNvSpPr/>
          <p:nvPr/>
        </p:nvSpPr>
        <p:spPr>
          <a:xfrm flipH="1">
            <a:off x="8725449" y="4293096"/>
            <a:ext cx="4124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932040" y="3365376"/>
            <a:ext cx="2925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268248" y="5640088"/>
            <a:ext cx="136815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normal</a:t>
            </a:r>
            <a:endParaRPr lang="nl-BE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7268248" y="5928120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ROP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68248" y="6216152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chain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68248" y="6504184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…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948264" y="5784104"/>
            <a:ext cx="36003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16945" y="5614827"/>
            <a:ext cx="1208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Some</a:t>
            </a:r>
            <a:r>
              <a:rPr lang="nl-BE" sz="1600" dirty="0" smtClean="0"/>
              <a:t> buffer</a:t>
            </a:r>
            <a:endParaRPr lang="nl-BE" sz="16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909451" y="5527750"/>
            <a:ext cx="358797" cy="1123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68387" y="5358473"/>
            <a:ext cx="4078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rdi</a:t>
            </a:r>
            <a:endParaRPr lang="nl-BE" sz="1600" dirty="0"/>
          </a:p>
        </p:txBody>
      </p:sp>
      <p:cxnSp>
        <p:nvCxnSpPr>
          <p:cNvPr id="46" name="Straight Arrow Connector 45"/>
          <p:cNvCxnSpPr>
            <a:stCxn id="47" idx="3"/>
          </p:cNvCxnSpPr>
          <p:nvPr/>
        </p:nvCxnSpPr>
        <p:spPr>
          <a:xfrm>
            <a:off x="6948264" y="6068035"/>
            <a:ext cx="31931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507438" y="5898758"/>
            <a:ext cx="440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err="1" smtClean="0"/>
              <a:t>rsp</a:t>
            </a:r>
            <a:endParaRPr lang="nl-BE" sz="1600" dirty="0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36400" y="6068035"/>
            <a:ext cx="3593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995755" y="6068035"/>
            <a:ext cx="1" cy="430781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Function</a:t>
            </a:r>
            <a:r>
              <a:rPr lang="nl-BE" dirty="0" smtClean="0"/>
              <a:t> pointers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libraries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3" y="1556792"/>
            <a:ext cx="17082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1664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5652120" y="1556792"/>
            <a:ext cx="77155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4" name="Freeform 23"/>
          <p:cNvSpPr/>
          <p:nvPr/>
        </p:nvSpPr>
        <p:spPr>
          <a:xfrm>
            <a:off x="1644636" y="2129938"/>
            <a:ext cx="3222088" cy="530135"/>
          </a:xfrm>
          <a:custGeom>
            <a:avLst/>
            <a:gdLst>
              <a:gd name="connsiteX0" fmla="*/ 0 w 3158836"/>
              <a:gd name="connsiteY0" fmla="*/ 22671 h 869082"/>
              <a:gd name="connsiteX1" fmla="*/ 1473619 w 3158836"/>
              <a:gd name="connsiteY1" fmla="*/ 869058 h 869082"/>
              <a:gd name="connsiteX2" fmla="*/ 3158836 w 3158836"/>
              <a:gd name="connsiteY2" fmla="*/ 0 h 869082"/>
              <a:gd name="connsiteX0" fmla="*/ 0 w 3158836"/>
              <a:gd name="connsiteY0" fmla="*/ 22671 h 506476"/>
              <a:gd name="connsiteX1" fmla="*/ 1617203 w 3158836"/>
              <a:gd name="connsiteY1" fmla="*/ 506321 h 506476"/>
              <a:gd name="connsiteX2" fmla="*/ 3158836 w 3158836"/>
              <a:gd name="connsiteY2" fmla="*/ 0 h 506476"/>
              <a:gd name="connsiteX0" fmla="*/ 0 w 3226850"/>
              <a:gd name="connsiteY0" fmla="*/ 0 h 506321"/>
              <a:gd name="connsiteX1" fmla="*/ 1685217 w 3226850"/>
              <a:gd name="connsiteY1" fmla="*/ 506321 h 506321"/>
              <a:gd name="connsiteX2" fmla="*/ 3226850 w 3226850"/>
              <a:gd name="connsiteY2" fmla="*/ 0 h 506321"/>
              <a:gd name="connsiteX0" fmla="*/ 0 w 3222088"/>
              <a:gd name="connsiteY0" fmla="*/ 0 h 530275"/>
              <a:gd name="connsiteX1" fmla="*/ 1680455 w 3222088"/>
              <a:gd name="connsiteY1" fmla="*/ 530134 h 530275"/>
              <a:gd name="connsiteX2" fmla="*/ 3222088 w 3222088"/>
              <a:gd name="connsiteY2" fmla="*/ 23813 h 530275"/>
              <a:gd name="connsiteX0" fmla="*/ 0 w 3222088"/>
              <a:gd name="connsiteY0" fmla="*/ 0 h 530135"/>
              <a:gd name="connsiteX1" fmla="*/ 1680455 w 3222088"/>
              <a:gd name="connsiteY1" fmla="*/ 530134 h 530135"/>
              <a:gd name="connsiteX2" fmla="*/ 3222088 w 3222088"/>
              <a:gd name="connsiteY2" fmla="*/ 2382 h 53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22088" h="530135">
                <a:moveTo>
                  <a:pt x="0" y="0"/>
                </a:moveTo>
                <a:cubicBezTo>
                  <a:pt x="473573" y="425082"/>
                  <a:pt x="1143440" y="529737"/>
                  <a:pt x="1680455" y="530134"/>
                </a:cubicBezTo>
                <a:cubicBezTo>
                  <a:pt x="2217470" y="530531"/>
                  <a:pt x="2642716" y="435022"/>
                  <a:pt x="3222088" y="238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5" name="TextBox 24"/>
          <p:cNvSpPr txBox="1"/>
          <p:nvPr/>
        </p:nvSpPr>
        <p:spPr>
          <a:xfrm rot="5400000">
            <a:off x="4640548" y="2238805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71800" y="2660073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+0x78230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3168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Function</a:t>
            </a:r>
            <a:r>
              <a:rPr lang="nl-BE" dirty="0" smtClean="0"/>
              <a:t> pointers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libraries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864453" y="1556792"/>
            <a:ext cx="1708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proftpd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3987420" y="1556792"/>
            <a:ext cx="205047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libc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6423678" y="1556792"/>
            <a:ext cx="11357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stack</a:t>
            </a:r>
            <a:endParaRPr lang="nl-BE" dirty="0"/>
          </a:p>
        </p:txBody>
      </p:sp>
      <p:sp>
        <p:nvSpPr>
          <p:cNvPr id="7" name="Rectangle 6"/>
          <p:cNvSpPr/>
          <p:nvPr/>
        </p:nvSpPr>
        <p:spPr>
          <a:xfrm>
            <a:off x="2572660" y="1556792"/>
            <a:ext cx="141475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6037898" y="1556792"/>
            <a:ext cx="385779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Freeform 9"/>
          <p:cNvSpPr/>
          <p:nvPr/>
        </p:nvSpPr>
        <p:spPr>
          <a:xfrm>
            <a:off x="1644636" y="2129938"/>
            <a:ext cx="3587848" cy="530589"/>
          </a:xfrm>
          <a:custGeom>
            <a:avLst/>
            <a:gdLst>
              <a:gd name="connsiteX0" fmla="*/ 0 w 3158836"/>
              <a:gd name="connsiteY0" fmla="*/ 22671 h 869082"/>
              <a:gd name="connsiteX1" fmla="*/ 1473619 w 3158836"/>
              <a:gd name="connsiteY1" fmla="*/ 869058 h 869082"/>
              <a:gd name="connsiteX2" fmla="*/ 3158836 w 3158836"/>
              <a:gd name="connsiteY2" fmla="*/ 0 h 869082"/>
              <a:gd name="connsiteX0" fmla="*/ 0 w 3158836"/>
              <a:gd name="connsiteY0" fmla="*/ 22671 h 506476"/>
              <a:gd name="connsiteX1" fmla="*/ 1617203 w 3158836"/>
              <a:gd name="connsiteY1" fmla="*/ 506321 h 506476"/>
              <a:gd name="connsiteX2" fmla="*/ 3158836 w 3158836"/>
              <a:gd name="connsiteY2" fmla="*/ 0 h 506476"/>
              <a:gd name="connsiteX0" fmla="*/ 0 w 3226850"/>
              <a:gd name="connsiteY0" fmla="*/ 0 h 506321"/>
              <a:gd name="connsiteX1" fmla="*/ 1685217 w 3226850"/>
              <a:gd name="connsiteY1" fmla="*/ 506321 h 506321"/>
              <a:gd name="connsiteX2" fmla="*/ 3226850 w 3226850"/>
              <a:gd name="connsiteY2" fmla="*/ 0 h 506321"/>
              <a:gd name="connsiteX0" fmla="*/ 0 w 3222088"/>
              <a:gd name="connsiteY0" fmla="*/ 0 h 530275"/>
              <a:gd name="connsiteX1" fmla="*/ 1680455 w 3222088"/>
              <a:gd name="connsiteY1" fmla="*/ 530134 h 530275"/>
              <a:gd name="connsiteX2" fmla="*/ 3222088 w 3222088"/>
              <a:gd name="connsiteY2" fmla="*/ 23813 h 530275"/>
              <a:gd name="connsiteX0" fmla="*/ 0 w 3222088"/>
              <a:gd name="connsiteY0" fmla="*/ 0 h 530135"/>
              <a:gd name="connsiteX1" fmla="*/ 1680455 w 3222088"/>
              <a:gd name="connsiteY1" fmla="*/ 530134 h 530135"/>
              <a:gd name="connsiteX2" fmla="*/ 3222088 w 3222088"/>
              <a:gd name="connsiteY2" fmla="*/ 2382 h 530135"/>
              <a:gd name="connsiteX0" fmla="*/ 0 w 3587848"/>
              <a:gd name="connsiteY0" fmla="*/ 0 h 530589"/>
              <a:gd name="connsiteX1" fmla="*/ 1680455 w 3587848"/>
              <a:gd name="connsiteY1" fmla="*/ 530134 h 530589"/>
              <a:gd name="connsiteX2" fmla="*/ 3587848 w 3587848"/>
              <a:gd name="connsiteY2" fmla="*/ 40482 h 53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87848" h="530589">
                <a:moveTo>
                  <a:pt x="0" y="0"/>
                </a:moveTo>
                <a:cubicBezTo>
                  <a:pt x="473573" y="425082"/>
                  <a:pt x="1082480" y="523387"/>
                  <a:pt x="1680455" y="530134"/>
                </a:cubicBezTo>
                <a:cubicBezTo>
                  <a:pt x="2278430" y="536881"/>
                  <a:pt x="3008476" y="473122"/>
                  <a:pt x="3587848" y="4048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TextBox 10"/>
          <p:cNvSpPr txBox="1"/>
          <p:nvPr/>
        </p:nvSpPr>
        <p:spPr>
          <a:xfrm rot="5400000">
            <a:off x="5022073" y="2238805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exit</a:t>
            </a:r>
            <a:endParaRPr lang="nl-BE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800" y="2660073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+0xA8230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79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7100</TotalTime>
  <Words>9015</Words>
  <Application>Microsoft Office PowerPoint</Application>
  <PresentationFormat>On-screen Show (4:3)</PresentationFormat>
  <Paragraphs>3475</Paragraphs>
  <Slides>136</Slides>
  <Notes>4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136</vt:i4>
      </vt:variant>
    </vt:vector>
  </HeadingPairs>
  <TitlesOfParts>
    <vt:vector size="137" baseType="lpstr">
      <vt:lpstr>Office Theme</vt:lpstr>
      <vt:lpstr>An Introduction to Buffer Overflow Exploits</vt:lpstr>
      <vt:lpstr>General Note</vt:lpstr>
      <vt:lpstr>Exploits 1: Basic Buffer Overflows &amp; Shellcode</vt:lpstr>
      <vt:lpstr>Structure</vt:lpstr>
      <vt:lpstr>Part 1: Basic Exploits</vt:lpstr>
      <vt:lpstr>Normal program behavior</vt:lpstr>
      <vt:lpstr>Normal program behavior</vt:lpstr>
      <vt:lpstr>Normal program behavior</vt:lpstr>
      <vt:lpstr>Normal program behavior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Local variables and the stack</vt:lpstr>
      <vt:lpstr>Demo</vt:lpstr>
      <vt:lpstr>Demo &amp; Intro excercise 1</vt:lpstr>
      <vt:lpstr>read_from_client</vt:lpstr>
      <vt:lpstr>Remarks for the exercises</vt:lpstr>
      <vt:lpstr>Useful GDB commands</vt:lpstr>
      <vt:lpstr>Exploits part 2 Buffer Overflows: Mitigations &amp; Advanced Exploits</vt:lpstr>
      <vt:lpstr>Overview</vt:lpstr>
      <vt:lpstr>Executable stack</vt:lpstr>
      <vt:lpstr>Executable stack</vt:lpstr>
      <vt:lpstr>Executable stack</vt:lpstr>
      <vt:lpstr>Executable stack</vt:lpstr>
      <vt:lpstr>Executable stack</vt:lpstr>
      <vt:lpstr>Executable stack</vt:lpstr>
      <vt:lpstr>Executable stack</vt:lpstr>
      <vt:lpstr>Executable stack</vt:lpstr>
      <vt:lpstr>Executable stack</vt:lpstr>
      <vt:lpstr>Executable stack</vt:lpstr>
      <vt:lpstr>Executable stack</vt:lpstr>
      <vt:lpstr>Executable stack</vt:lpstr>
      <vt:lpstr>Executable stack</vt:lpstr>
      <vt:lpstr>Non-Executable Stack</vt:lpstr>
      <vt:lpstr>Non-Executable Stack</vt:lpstr>
      <vt:lpstr>Non-Executable Stack</vt:lpstr>
      <vt:lpstr>Return-to-libc</vt:lpstr>
      <vt:lpstr>Return-to-libc</vt:lpstr>
      <vt:lpstr>Return-to-libc</vt:lpstr>
      <vt:lpstr>Return-to-libc</vt:lpstr>
      <vt:lpstr>Return-to-libc</vt:lpstr>
      <vt:lpstr>Return-to-libc</vt:lpstr>
      <vt:lpstr>Return-to-libc</vt:lpstr>
      <vt:lpstr>Return-to-libc</vt:lpstr>
      <vt:lpstr>Return-to-libc</vt:lpstr>
      <vt:lpstr>Return-to-libc</vt:lpstr>
      <vt:lpstr>Return-to-libc</vt:lpstr>
      <vt:lpstr>Return-to-libc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Return-Oriented Programming</vt:lpstr>
      <vt:lpstr>Overwriting function pointers</vt:lpstr>
      <vt:lpstr>Overwriting function pointers</vt:lpstr>
      <vt:lpstr>Overwriting function pointers</vt:lpstr>
      <vt:lpstr>Overwriting function pointers</vt:lpstr>
      <vt:lpstr>Overwriting function pointers</vt:lpstr>
      <vt:lpstr>Overwriting function pointers</vt:lpstr>
      <vt:lpstr>Overwriting function pointers</vt:lpstr>
      <vt:lpstr>Overwriting function pointers</vt:lpstr>
      <vt:lpstr>Overwriting function pointers</vt:lpstr>
      <vt:lpstr>Overwriting function pointers</vt:lpstr>
      <vt:lpstr>Overwriting function pointers</vt:lpstr>
      <vt:lpstr>Overwriting function pointers</vt:lpstr>
      <vt:lpstr>Overwriting function pointers</vt:lpstr>
      <vt:lpstr>Function pointers to libraries</vt:lpstr>
      <vt:lpstr>Function pointers to libraries</vt:lpstr>
      <vt:lpstr>Function pointers to libraries</vt:lpstr>
      <vt:lpstr>Function pointers to libraries</vt:lpstr>
      <vt:lpstr>Function pointers to libraries</vt:lpstr>
      <vt:lpstr>Function pointers to libraries</vt:lpstr>
      <vt:lpstr>Function pointers to libraries</vt:lpstr>
      <vt:lpstr>Function pointers to libraries</vt:lpstr>
      <vt:lpstr>Function pointers to libraries</vt:lpstr>
      <vt:lpstr>Address Space Layout Randomization</vt:lpstr>
      <vt:lpstr>Address Space Layout Randomization</vt:lpstr>
      <vt:lpstr>Address Space Layout Randomization</vt:lpstr>
      <vt:lpstr>Address Space Layout Randomization</vt:lpstr>
      <vt:lpstr>Address Space Layout Randomization</vt:lpstr>
      <vt:lpstr>Address Space Layout Randomization</vt:lpstr>
      <vt:lpstr>Address Space Layout Randomization</vt:lpstr>
      <vt:lpstr>Stack canary/cookie</vt:lpstr>
      <vt:lpstr>Stack Smash Protector / Cookies</vt:lpstr>
      <vt:lpstr>Stack Smash Protector / Cookies</vt:lpstr>
      <vt:lpstr>Stack Smash Protector / Cookies</vt:lpstr>
      <vt:lpstr>Stack Smash Protector / Cookies</vt:lpstr>
      <vt:lpstr>Stack Smash Protector / Cookies</vt:lpstr>
      <vt:lpstr>Information leakage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Generalized Stack Reading</vt:lpstr>
      <vt:lpstr>Some other exploitation techniques</vt:lpstr>
      <vt:lpstr>Some other vulnerabilities to exploit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</dc:creator>
  <cp:lastModifiedBy>Bart</cp:lastModifiedBy>
  <cp:revision>384</cp:revision>
  <dcterms:created xsi:type="dcterms:W3CDTF">2015-01-19T19:01:13Z</dcterms:created>
  <dcterms:modified xsi:type="dcterms:W3CDTF">2016-03-20T16:49:33Z</dcterms:modified>
</cp:coreProperties>
</file>